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4" r:id="rId2"/>
    <p:sldId id="259" r:id="rId3"/>
    <p:sldId id="281" r:id="rId4"/>
    <p:sldId id="294" r:id="rId5"/>
    <p:sldId id="284" r:id="rId6"/>
    <p:sldId id="285" r:id="rId7"/>
    <p:sldId id="295" r:id="rId8"/>
    <p:sldId id="296" r:id="rId9"/>
  </p:sldIdLst>
  <p:sldSz cx="9144000" cy="6858000" type="screen4x3"/>
  <p:notesSz cx="6858000" cy="914400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33333"/>
    <a:srgbClr val="F26722"/>
    <a:srgbClr val="545553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41" autoAdjust="0"/>
    <p:restoredTop sz="97411" autoAdjust="0"/>
  </p:normalViewPr>
  <p:slideViewPr>
    <p:cSldViewPr snapToGrid="0" snapToObjects="1">
      <p:cViewPr varScale="1">
        <p:scale>
          <a:sx n="71" d="100"/>
          <a:sy n="71" d="100"/>
        </p:scale>
        <p:origin x="13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E3BAC7-6327-4433-A487-859458BDC0AD}" type="doc">
      <dgm:prSet loTypeId="urn:microsoft.com/office/officeart/2005/8/layout/vProcess5" loCatId="process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A8A3827-72BA-4FE9-9B26-D03F9D8D1105}">
      <dgm:prSet phldrT="[Text]" custT="1"/>
      <dgm:spPr>
        <a:ln>
          <a:solidFill>
            <a:srgbClr val="F26722"/>
          </a:solidFill>
        </a:ln>
      </dgm:spPr>
      <dgm:t>
        <a:bodyPr/>
        <a:lstStyle/>
        <a:p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President’s Budget Request</a:t>
          </a:r>
          <a:b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February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FF2A2F-FE8D-4CFF-98F4-70F782E96A4D}" type="parTrans" cxnId="{8F1992E3-7BDA-4E7F-9C9F-226820471F9C}">
      <dgm:prSet/>
      <dgm:spPr/>
      <dgm:t>
        <a:bodyPr/>
        <a:lstStyle/>
        <a:p>
          <a:endParaRPr lang="en-US"/>
        </a:p>
      </dgm:t>
    </dgm:pt>
    <dgm:pt modelId="{7D8DF1BF-E89A-43A9-A99C-21270EDFAF8E}" type="sibTrans" cxnId="{8F1992E3-7BDA-4E7F-9C9F-226820471F9C}">
      <dgm:prSet/>
      <dgm:spPr>
        <a:solidFill>
          <a:srgbClr val="F26722">
            <a:alpha val="90000"/>
          </a:srgbClr>
        </a:solidFill>
        <a:ln>
          <a:noFill/>
        </a:ln>
      </dgm:spPr>
      <dgm:t>
        <a:bodyPr/>
        <a:lstStyle/>
        <a:p>
          <a:endParaRPr lang="en-US"/>
        </a:p>
      </dgm:t>
    </dgm:pt>
    <dgm:pt modelId="{421E8245-FF7C-49A3-9EFF-D3291F761534}">
      <dgm:prSet phldrT="[Text]" custT="1"/>
      <dgm:spPr>
        <a:ln>
          <a:solidFill>
            <a:srgbClr val="F26722"/>
          </a:solidFill>
        </a:ln>
      </dgm:spPr>
      <dgm:t>
        <a:bodyPr/>
        <a:lstStyle/>
        <a:p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Congressional Budget Resolution</a:t>
          </a:r>
          <a:b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Early spring (passed by April 15)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FA8191-F8D4-4620-8840-00D99EF75172}" type="parTrans" cxnId="{EBE5E086-6F3B-4DE9-A902-9C4C8E62549A}">
      <dgm:prSet/>
      <dgm:spPr/>
      <dgm:t>
        <a:bodyPr/>
        <a:lstStyle/>
        <a:p>
          <a:endParaRPr lang="en-US"/>
        </a:p>
      </dgm:t>
    </dgm:pt>
    <dgm:pt modelId="{56E7229A-D956-489E-BF0F-12393454E7AA}" type="sibTrans" cxnId="{EBE5E086-6F3B-4DE9-A902-9C4C8E62549A}">
      <dgm:prSet/>
      <dgm:spPr>
        <a:solidFill>
          <a:srgbClr val="F26722">
            <a:alpha val="90000"/>
          </a:srgbClr>
        </a:solidFill>
        <a:ln>
          <a:noFill/>
        </a:ln>
      </dgm:spPr>
      <dgm:t>
        <a:bodyPr/>
        <a:lstStyle/>
        <a:p>
          <a:endParaRPr lang="en-US"/>
        </a:p>
      </dgm:t>
    </dgm:pt>
    <dgm:pt modelId="{D46FF8B4-5DC0-4DF4-96A4-304575EC711C}">
      <dgm:prSet phldrT="[Text]" custT="1"/>
      <dgm:spPr>
        <a:ln>
          <a:solidFill>
            <a:srgbClr val="F26722"/>
          </a:solidFill>
        </a:ln>
      </dgm:spPr>
      <dgm:t>
        <a:bodyPr/>
        <a:lstStyle/>
        <a:p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Appropriations Bills</a:t>
          </a:r>
          <a:b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smtClean="0">
              <a:latin typeface="Arial" panose="020B0604020202020204" pitchFamily="34" charset="0"/>
              <a:cs typeface="Arial" panose="020B0604020202020204" pitchFamily="34" charset="0"/>
            </a:rPr>
            <a:t>Spring/Summer (passed by October 1)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A57889-D146-4933-AC41-5CC929DDA70B}" type="parTrans" cxnId="{5C70FCC1-9E16-4544-A924-B4180E8C8031}">
      <dgm:prSet/>
      <dgm:spPr/>
      <dgm:t>
        <a:bodyPr/>
        <a:lstStyle/>
        <a:p>
          <a:endParaRPr lang="en-US"/>
        </a:p>
      </dgm:t>
    </dgm:pt>
    <dgm:pt modelId="{D91D470D-BAF0-4546-BAF3-A7BF8331AD16}" type="sibTrans" cxnId="{5C70FCC1-9E16-4544-A924-B4180E8C8031}">
      <dgm:prSet/>
      <dgm:spPr>
        <a:solidFill>
          <a:srgbClr val="F26722">
            <a:alpha val="90000"/>
          </a:srgbClr>
        </a:solidFill>
        <a:ln>
          <a:noFill/>
        </a:ln>
      </dgm:spPr>
      <dgm:t>
        <a:bodyPr/>
        <a:lstStyle/>
        <a:p>
          <a:endParaRPr lang="en-US"/>
        </a:p>
      </dgm:t>
    </dgm:pt>
    <dgm:pt modelId="{5C04802A-9795-41DE-89D6-0A420CEE5961}">
      <dgm:prSet phldrT="[Text]" custT="1"/>
      <dgm:spPr>
        <a:ln>
          <a:solidFill>
            <a:srgbClr val="F26722"/>
          </a:solidFill>
        </a:ln>
      </dgm:spPr>
      <dgm:t>
        <a:bodyPr/>
        <a:lstStyle/>
        <a:p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President’s Signature or Veto</a:t>
          </a:r>
          <a:b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By October 1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7AC2DF-193E-4EDD-8948-CE02AC8577B4}" type="parTrans" cxnId="{AAE1CF1C-8E50-4551-A07C-489C51FB5D89}">
      <dgm:prSet/>
      <dgm:spPr/>
      <dgm:t>
        <a:bodyPr/>
        <a:lstStyle/>
        <a:p>
          <a:endParaRPr lang="en-US"/>
        </a:p>
      </dgm:t>
    </dgm:pt>
    <dgm:pt modelId="{81201DFD-8A02-4F56-B78F-75BA7D64689E}" type="sibTrans" cxnId="{AAE1CF1C-8E50-4551-A07C-489C51FB5D89}">
      <dgm:prSet/>
      <dgm:spPr/>
      <dgm:t>
        <a:bodyPr/>
        <a:lstStyle/>
        <a:p>
          <a:endParaRPr lang="en-US"/>
        </a:p>
      </dgm:t>
    </dgm:pt>
    <dgm:pt modelId="{2D059FDD-8536-4C7E-8C12-AFD812E98275}" type="pres">
      <dgm:prSet presAssocID="{70E3BAC7-6327-4433-A487-859458BDC0A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655E8-2B1D-4C27-BC6D-0A8CC9ED0BD4}" type="pres">
      <dgm:prSet presAssocID="{70E3BAC7-6327-4433-A487-859458BDC0AD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774DD846-3489-4B44-9D6D-88FD6C839156}" type="pres">
      <dgm:prSet presAssocID="{70E3BAC7-6327-4433-A487-859458BDC0A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F97B7E-A1FF-4CE4-87A1-44796F629DAF}" type="pres">
      <dgm:prSet presAssocID="{70E3BAC7-6327-4433-A487-859458BDC0A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4ADAE-CC9E-49DC-8F64-34ACC8C37270}" type="pres">
      <dgm:prSet presAssocID="{70E3BAC7-6327-4433-A487-859458BDC0A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073CE8-ACF1-4C1D-B61A-70BAFF1EE148}" type="pres">
      <dgm:prSet presAssocID="{70E3BAC7-6327-4433-A487-859458BDC0A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7FFA51-0808-4059-8A22-CFD0268A0752}" type="pres">
      <dgm:prSet presAssocID="{70E3BAC7-6327-4433-A487-859458BDC0A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77D14E-984B-47C3-861A-A6FB7AD05C2E}" type="pres">
      <dgm:prSet presAssocID="{70E3BAC7-6327-4433-A487-859458BDC0A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5CF9E1-8988-4C58-B262-45A0D8D124AF}" type="pres">
      <dgm:prSet presAssocID="{70E3BAC7-6327-4433-A487-859458BDC0A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3ACFFC-3EC0-4752-94AB-6C3A27335524}" type="pres">
      <dgm:prSet presAssocID="{70E3BAC7-6327-4433-A487-859458BDC0A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A51E7-4016-441D-A399-5F1A14A496F8}" type="pres">
      <dgm:prSet presAssocID="{70E3BAC7-6327-4433-A487-859458BDC0A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E2053-1147-42BC-8162-6B6574BB05EB}" type="pres">
      <dgm:prSet presAssocID="{70E3BAC7-6327-4433-A487-859458BDC0A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67252-3E20-439B-8BD5-D6F8BD3B17F2}" type="pres">
      <dgm:prSet presAssocID="{70E3BAC7-6327-4433-A487-859458BDC0A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6C741A-82DD-483B-B0E1-9C3307368D55}" type="presOf" srcId="{7D8DF1BF-E89A-43A9-A99C-21270EDFAF8E}" destId="{D07FFA51-0808-4059-8A22-CFD0268A0752}" srcOrd="0" destOrd="0" presId="urn:microsoft.com/office/officeart/2005/8/layout/vProcess5"/>
    <dgm:cxn modelId="{E61970CA-0FEB-42F7-B8E8-45874F735353}" type="presOf" srcId="{5C04802A-9795-41DE-89D6-0A420CEE5961}" destId="{25073CE8-ACF1-4C1D-B61A-70BAFF1EE148}" srcOrd="0" destOrd="0" presId="urn:microsoft.com/office/officeart/2005/8/layout/vProcess5"/>
    <dgm:cxn modelId="{DB056F40-6BBA-4072-A8C2-C14B0D0CECFE}" type="presOf" srcId="{421E8245-FF7C-49A3-9EFF-D3291F761534}" destId="{F7F97B7E-A1FF-4CE4-87A1-44796F629DAF}" srcOrd="0" destOrd="0" presId="urn:microsoft.com/office/officeart/2005/8/layout/vProcess5"/>
    <dgm:cxn modelId="{5C70FCC1-9E16-4544-A924-B4180E8C8031}" srcId="{70E3BAC7-6327-4433-A487-859458BDC0AD}" destId="{D46FF8B4-5DC0-4DF4-96A4-304575EC711C}" srcOrd="2" destOrd="0" parTransId="{DBA57889-D146-4933-AC41-5CC929DDA70B}" sibTransId="{D91D470D-BAF0-4546-BAF3-A7BF8331AD16}"/>
    <dgm:cxn modelId="{89CAC90A-A913-4D84-BF3C-34E851C9CCA9}" type="presOf" srcId="{70E3BAC7-6327-4433-A487-859458BDC0AD}" destId="{2D059FDD-8536-4C7E-8C12-AFD812E98275}" srcOrd="0" destOrd="0" presId="urn:microsoft.com/office/officeart/2005/8/layout/vProcess5"/>
    <dgm:cxn modelId="{D7B81D93-B85A-4A4D-9125-D02AFD01F433}" type="presOf" srcId="{421E8245-FF7C-49A3-9EFF-D3291F761534}" destId="{446A51E7-4016-441D-A399-5F1A14A496F8}" srcOrd="1" destOrd="0" presId="urn:microsoft.com/office/officeart/2005/8/layout/vProcess5"/>
    <dgm:cxn modelId="{04CDCD68-3284-437B-8532-3A944E3EEAA8}" type="presOf" srcId="{D46FF8B4-5DC0-4DF4-96A4-304575EC711C}" destId="{E924ADAE-CC9E-49DC-8F64-34ACC8C37270}" srcOrd="0" destOrd="0" presId="urn:microsoft.com/office/officeart/2005/8/layout/vProcess5"/>
    <dgm:cxn modelId="{8F1992E3-7BDA-4E7F-9C9F-226820471F9C}" srcId="{70E3BAC7-6327-4433-A487-859458BDC0AD}" destId="{0A8A3827-72BA-4FE9-9B26-D03F9D8D1105}" srcOrd="0" destOrd="0" parTransId="{CDFF2A2F-FE8D-4CFF-98F4-70F782E96A4D}" sibTransId="{7D8DF1BF-E89A-43A9-A99C-21270EDFAF8E}"/>
    <dgm:cxn modelId="{262B11DB-0D7D-480B-822F-F7E026E1A732}" type="presOf" srcId="{D46FF8B4-5DC0-4DF4-96A4-304575EC711C}" destId="{C51E2053-1147-42BC-8162-6B6574BB05EB}" srcOrd="1" destOrd="0" presId="urn:microsoft.com/office/officeart/2005/8/layout/vProcess5"/>
    <dgm:cxn modelId="{EBE5E086-6F3B-4DE9-A902-9C4C8E62549A}" srcId="{70E3BAC7-6327-4433-A487-859458BDC0AD}" destId="{421E8245-FF7C-49A3-9EFF-D3291F761534}" srcOrd="1" destOrd="0" parTransId="{CFFA8191-F8D4-4620-8840-00D99EF75172}" sibTransId="{56E7229A-D956-489E-BF0F-12393454E7AA}"/>
    <dgm:cxn modelId="{D46BC987-8413-41FA-82B0-83678F59A5A0}" type="presOf" srcId="{D91D470D-BAF0-4546-BAF3-A7BF8331AD16}" destId="{7D5CF9E1-8988-4C58-B262-45A0D8D124AF}" srcOrd="0" destOrd="0" presId="urn:microsoft.com/office/officeart/2005/8/layout/vProcess5"/>
    <dgm:cxn modelId="{AAE1CF1C-8E50-4551-A07C-489C51FB5D89}" srcId="{70E3BAC7-6327-4433-A487-859458BDC0AD}" destId="{5C04802A-9795-41DE-89D6-0A420CEE5961}" srcOrd="3" destOrd="0" parTransId="{827AC2DF-193E-4EDD-8948-CE02AC8577B4}" sibTransId="{81201DFD-8A02-4F56-B78F-75BA7D64689E}"/>
    <dgm:cxn modelId="{AD142EA5-E668-4DFE-8FEC-8882D76496C3}" type="presOf" srcId="{56E7229A-D956-489E-BF0F-12393454E7AA}" destId="{3477D14E-984B-47C3-861A-A6FB7AD05C2E}" srcOrd="0" destOrd="0" presId="urn:microsoft.com/office/officeart/2005/8/layout/vProcess5"/>
    <dgm:cxn modelId="{81AF2E67-1FED-41E3-B9B6-C21CDEEC21E3}" type="presOf" srcId="{5C04802A-9795-41DE-89D6-0A420CEE5961}" destId="{00967252-3E20-439B-8BD5-D6F8BD3B17F2}" srcOrd="1" destOrd="0" presId="urn:microsoft.com/office/officeart/2005/8/layout/vProcess5"/>
    <dgm:cxn modelId="{5F06D8A8-6FA6-441F-801A-96645E4A70C6}" type="presOf" srcId="{0A8A3827-72BA-4FE9-9B26-D03F9D8D1105}" destId="{823ACFFC-3EC0-4752-94AB-6C3A27335524}" srcOrd="1" destOrd="0" presId="urn:microsoft.com/office/officeart/2005/8/layout/vProcess5"/>
    <dgm:cxn modelId="{A35F6402-7696-4D3E-A3DC-A31EA4506DA9}" type="presOf" srcId="{0A8A3827-72BA-4FE9-9B26-D03F9D8D1105}" destId="{774DD846-3489-4B44-9D6D-88FD6C839156}" srcOrd="0" destOrd="0" presId="urn:microsoft.com/office/officeart/2005/8/layout/vProcess5"/>
    <dgm:cxn modelId="{0012D5F4-140C-4F94-A67E-92F0DA50A64C}" type="presParOf" srcId="{2D059FDD-8536-4C7E-8C12-AFD812E98275}" destId="{372655E8-2B1D-4C27-BC6D-0A8CC9ED0BD4}" srcOrd="0" destOrd="0" presId="urn:microsoft.com/office/officeart/2005/8/layout/vProcess5"/>
    <dgm:cxn modelId="{1CB22F83-416B-4A9E-92CB-3BB0374896CE}" type="presParOf" srcId="{2D059FDD-8536-4C7E-8C12-AFD812E98275}" destId="{774DD846-3489-4B44-9D6D-88FD6C839156}" srcOrd="1" destOrd="0" presId="urn:microsoft.com/office/officeart/2005/8/layout/vProcess5"/>
    <dgm:cxn modelId="{554AFEA3-AD46-4CD6-B4F0-9368A993381B}" type="presParOf" srcId="{2D059FDD-8536-4C7E-8C12-AFD812E98275}" destId="{F7F97B7E-A1FF-4CE4-87A1-44796F629DAF}" srcOrd="2" destOrd="0" presId="urn:microsoft.com/office/officeart/2005/8/layout/vProcess5"/>
    <dgm:cxn modelId="{DD45B826-9D75-4EC2-A08E-16B09BAB7882}" type="presParOf" srcId="{2D059FDD-8536-4C7E-8C12-AFD812E98275}" destId="{E924ADAE-CC9E-49DC-8F64-34ACC8C37270}" srcOrd="3" destOrd="0" presId="urn:microsoft.com/office/officeart/2005/8/layout/vProcess5"/>
    <dgm:cxn modelId="{3C7EC883-3FBE-414A-ACAB-FD2D3219DC8F}" type="presParOf" srcId="{2D059FDD-8536-4C7E-8C12-AFD812E98275}" destId="{25073CE8-ACF1-4C1D-B61A-70BAFF1EE148}" srcOrd="4" destOrd="0" presId="urn:microsoft.com/office/officeart/2005/8/layout/vProcess5"/>
    <dgm:cxn modelId="{75078D45-227D-44C9-88CD-4BC0A356E85A}" type="presParOf" srcId="{2D059FDD-8536-4C7E-8C12-AFD812E98275}" destId="{D07FFA51-0808-4059-8A22-CFD0268A0752}" srcOrd="5" destOrd="0" presId="urn:microsoft.com/office/officeart/2005/8/layout/vProcess5"/>
    <dgm:cxn modelId="{FFB3BC87-510E-45AA-8D57-FC79C1E9F0B3}" type="presParOf" srcId="{2D059FDD-8536-4C7E-8C12-AFD812E98275}" destId="{3477D14E-984B-47C3-861A-A6FB7AD05C2E}" srcOrd="6" destOrd="0" presId="urn:microsoft.com/office/officeart/2005/8/layout/vProcess5"/>
    <dgm:cxn modelId="{B1C4C384-F0FB-44AC-9D41-50C40BF7A7CA}" type="presParOf" srcId="{2D059FDD-8536-4C7E-8C12-AFD812E98275}" destId="{7D5CF9E1-8988-4C58-B262-45A0D8D124AF}" srcOrd="7" destOrd="0" presId="urn:microsoft.com/office/officeart/2005/8/layout/vProcess5"/>
    <dgm:cxn modelId="{4F18C5F5-6B54-48B2-B70A-3BE46A219312}" type="presParOf" srcId="{2D059FDD-8536-4C7E-8C12-AFD812E98275}" destId="{823ACFFC-3EC0-4752-94AB-6C3A27335524}" srcOrd="8" destOrd="0" presId="urn:microsoft.com/office/officeart/2005/8/layout/vProcess5"/>
    <dgm:cxn modelId="{0C9B059A-C86F-40A7-BCEB-F64233EF128B}" type="presParOf" srcId="{2D059FDD-8536-4C7E-8C12-AFD812E98275}" destId="{446A51E7-4016-441D-A399-5F1A14A496F8}" srcOrd="9" destOrd="0" presId="urn:microsoft.com/office/officeart/2005/8/layout/vProcess5"/>
    <dgm:cxn modelId="{6186F920-DCD1-46C1-B650-9ADD25516DC7}" type="presParOf" srcId="{2D059FDD-8536-4C7E-8C12-AFD812E98275}" destId="{C51E2053-1147-42BC-8162-6B6574BB05EB}" srcOrd="10" destOrd="0" presId="urn:microsoft.com/office/officeart/2005/8/layout/vProcess5"/>
    <dgm:cxn modelId="{8D708840-ED37-4076-AF32-53356C4982A8}" type="presParOf" srcId="{2D059FDD-8536-4C7E-8C12-AFD812E98275}" destId="{00967252-3E20-439B-8BD5-D6F8BD3B17F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DD846-3489-4B44-9D6D-88FD6C839156}">
      <dsp:nvSpPr>
        <dsp:cNvPr id="0" name=""/>
        <dsp:cNvSpPr/>
      </dsp:nvSpPr>
      <dsp:spPr>
        <a:xfrm>
          <a:off x="0" y="0"/>
          <a:ext cx="6783847" cy="11068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2672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President’s Budget Request</a:t>
          </a:r>
          <a:b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February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418" y="32418"/>
        <a:ext cx="5495951" cy="1042005"/>
      </dsp:txXfrm>
    </dsp:sp>
    <dsp:sp modelId="{F7F97B7E-A1FF-4CE4-87A1-44796F629DAF}">
      <dsp:nvSpPr>
        <dsp:cNvPr id="0" name=""/>
        <dsp:cNvSpPr/>
      </dsp:nvSpPr>
      <dsp:spPr>
        <a:xfrm>
          <a:off x="568147" y="1308084"/>
          <a:ext cx="6783847" cy="11068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2672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Congressional Budget Resolution</a:t>
          </a:r>
          <a:b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Early spring (passed by April 15)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565" y="1340502"/>
        <a:ext cx="5431417" cy="1042005"/>
      </dsp:txXfrm>
    </dsp:sp>
    <dsp:sp modelId="{E924ADAE-CC9E-49DC-8F64-34ACC8C37270}">
      <dsp:nvSpPr>
        <dsp:cNvPr id="0" name=""/>
        <dsp:cNvSpPr/>
      </dsp:nvSpPr>
      <dsp:spPr>
        <a:xfrm>
          <a:off x="1127814" y="2616169"/>
          <a:ext cx="6783847" cy="11068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2672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Appropriations Bills</a:t>
          </a:r>
          <a:b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kern="1200" smtClean="0">
              <a:latin typeface="Arial" panose="020B0604020202020204" pitchFamily="34" charset="0"/>
              <a:cs typeface="Arial" panose="020B0604020202020204" pitchFamily="34" charset="0"/>
            </a:rPr>
            <a:t>Spring/Summer (passed by October 1)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0232" y="2648587"/>
        <a:ext cx="5439897" cy="1042005"/>
      </dsp:txXfrm>
    </dsp:sp>
    <dsp:sp modelId="{25073CE8-ACF1-4C1D-B61A-70BAFF1EE148}">
      <dsp:nvSpPr>
        <dsp:cNvPr id="0" name=""/>
        <dsp:cNvSpPr/>
      </dsp:nvSpPr>
      <dsp:spPr>
        <a:xfrm>
          <a:off x="1695961" y="3924254"/>
          <a:ext cx="6783847" cy="11068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2672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President’s Signature or Veto</a:t>
          </a:r>
          <a:b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By October 1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379" y="3956672"/>
        <a:ext cx="5431417" cy="1042005"/>
      </dsp:txXfrm>
    </dsp:sp>
    <dsp:sp modelId="{D07FFA51-0808-4059-8A22-CFD0268A0752}">
      <dsp:nvSpPr>
        <dsp:cNvPr id="0" name=""/>
        <dsp:cNvSpPr/>
      </dsp:nvSpPr>
      <dsp:spPr>
        <a:xfrm>
          <a:off x="6064400" y="847739"/>
          <a:ext cx="719446" cy="719446"/>
        </a:xfrm>
        <a:prstGeom prst="downArrow">
          <a:avLst>
            <a:gd name="adj1" fmla="val 55000"/>
            <a:gd name="adj2" fmla="val 45000"/>
          </a:avLst>
        </a:prstGeom>
        <a:solidFill>
          <a:srgbClr val="F26722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6226275" y="847739"/>
        <a:ext cx="395696" cy="541383"/>
      </dsp:txXfrm>
    </dsp:sp>
    <dsp:sp modelId="{3477D14E-984B-47C3-861A-A6FB7AD05C2E}">
      <dsp:nvSpPr>
        <dsp:cNvPr id="0" name=""/>
        <dsp:cNvSpPr/>
      </dsp:nvSpPr>
      <dsp:spPr>
        <a:xfrm>
          <a:off x="6632547" y="2155824"/>
          <a:ext cx="719446" cy="719446"/>
        </a:xfrm>
        <a:prstGeom prst="downArrow">
          <a:avLst>
            <a:gd name="adj1" fmla="val 55000"/>
            <a:gd name="adj2" fmla="val 45000"/>
          </a:avLst>
        </a:prstGeom>
        <a:solidFill>
          <a:srgbClr val="F26722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6794422" y="2155824"/>
        <a:ext cx="395696" cy="541383"/>
      </dsp:txXfrm>
    </dsp:sp>
    <dsp:sp modelId="{7D5CF9E1-8988-4C58-B262-45A0D8D124AF}">
      <dsp:nvSpPr>
        <dsp:cNvPr id="0" name=""/>
        <dsp:cNvSpPr/>
      </dsp:nvSpPr>
      <dsp:spPr>
        <a:xfrm>
          <a:off x="7192215" y="3463909"/>
          <a:ext cx="719446" cy="719446"/>
        </a:xfrm>
        <a:prstGeom prst="downArrow">
          <a:avLst>
            <a:gd name="adj1" fmla="val 55000"/>
            <a:gd name="adj2" fmla="val 45000"/>
          </a:avLst>
        </a:prstGeom>
        <a:solidFill>
          <a:srgbClr val="F26722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7354090" y="3463909"/>
        <a:ext cx="395696" cy="541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DFE34-5E6F-3E4B-8C78-E35AF99CDFD4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EDF67-589D-E647-B4F8-9E1DF72F5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97A69-79E2-1E40-8E91-0A48C22AD4C6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CCFD0-2FC2-4147-A615-C6E24D47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14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E49EE-D4F4-4EB9-B12F-FDD06BC311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CCFD0-2FC2-4147-A615-C6E24D47F7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8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-Title-Slide-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9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1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13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4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ln w="57150" cap="flat" cmpd="sng">
            <a:solidFill>
              <a:srgbClr val="F26722"/>
            </a:solidFill>
            <a:miter lim="800000"/>
          </a:ln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91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54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755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49F67636-1BDA-0241-9537-8F2535A0C4B8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9" tIns="45714" rIns="91429" bIns="45714"/>
          <a:lstStyle/>
          <a:p>
            <a:fld id="{202C4BBE-3165-434F-A64A-4B03C107D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5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T-Title-Slide-2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95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-Title-Slide-3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54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-Title-Slide-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6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laybook_background_PP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"/>
            <a:ext cx="9144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0" y="6606270"/>
            <a:ext cx="9144000" cy="215444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1030 15</a:t>
            </a:r>
            <a:r>
              <a:rPr lang="en-US" sz="800" baseline="30000" dirty="0" smtClean="0">
                <a:solidFill>
                  <a:srgbClr val="545553"/>
                </a:solidFill>
                <a:latin typeface="Arial"/>
                <a:cs typeface="Arial"/>
              </a:rPr>
              <a:t>th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 Street NW, Suite 1100 NW, Washington, DC 20005   |   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5/19/2015   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|   Page </a:t>
            </a:r>
            <a:fld id="{91A8FB3E-4A69-4744-9212-64E7103D2AE5}" type="slidenum">
              <a:rPr lang="en-US" sz="800" smtClean="0">
                <a:solidFill>
                  <a:srgbClr val="545553"/>
                </a:solidFill>
                <a:latin typeface="Arial"/>
                <a:cs typeface="Arial"/>
              </a:rPr>
              <a:t>‹#›</a:t>
            </a:fld>
            <a:endParaRPr lang="en-US" sz="800" dirty="0">
              <a:solidFill>
                <a:srgbClr val="54555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91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laybook_background_PP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619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120428"/>
            <a:ext cx="8238956" cy="467323"/>
          </a:xfrm>
        </p:spPr>
        <p:txBody>
          <a:bodyPr anchor="t">
            <a:normAutofit/>
          </a:bodyPr>
          <a:lstStyle>
            <a:lvl1pPr algn="l">
              <a:defRPr sz="1800" b="1" cap="all">
                <a:solidFill>
                  <a:srgbClr val="F26722"/>
                </a:solidFill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3762015"/>
            <a:ext cx="8238956" cy="38217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SUB-HEADER</a:t>
            </a:r>
          </a:p>
        </p:txBody>
      </p:sp>
    </p:spTree>
    <p:extLst>
      <p:ext uri="{BB962C8B-B14F-4D97-AF65-F5344CB8AC3E}">
        <p14:creationId xmlns:p14="http://schemas.microsoft.com/office/powerpoint/2010/main" val="294598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KH_Divider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7053" y="4371612"/>
            <a:ext cx="2628429" cy="1790240"/>
          </a:xfrm>
        </p:spPr>
        <p:txBody>
          <a:bodyPr anchor="ctr">
            <a:normAutofit/>
          </a:bodyPr>
          <a:lstStyle>
            <a:lvl1pPr algn="ctr">
              <a:defRPr sz="1800" b="1" cap="all">
                <a:solidFill>
                  <a:srgbClr val="F26722"/>
                </a:solidFill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9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KH_Divider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3053" y="4352799"/>
            <a:ext cx="2628429" cy="1790240"/>
          </a:xfrm>
        </p:spPr>
        <p:txBody>
          <a:bodyPr anchor="ctr">
            <a:normAutofit/>
          </a:bodyPr>
          <a:lstStyle>
            <a:lvl1pPr algn="ctr">
              <a:defRPr sz="1800" b="1" cap="all">
                <a:solidFill>
                  <a:srgbClr val="F26722"/>
                </a:solidFill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1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KH_Divider5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3053" y="4352799"/>
            <a:ext cx="2628429" cy="1790240"/>
          </a:xfrm>
        </p:spPr>
        <p:txBody>
          <a:bodyPr anchor="ctr">
            <a:normAutofit/>
          </a:bodyPr>
          <a:lstStyle>
            <a:lvl1pPr algn="ctr">
              <a:defRPr sz="1800" b="1" cap="all">
                <a:solidFill>
                  <a:srgbClr val="F26722"/>
                </a:solidFill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49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" y="6423480"/>
            <a:ext cx="9144000" cy="215444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1030 15</a:t>
            </a:r>
            <a:r>
              <a:rPr lang="en-US" sz="800" baseline="30000" dirty="0" smtClean="0">
                <a:solidFill>
                  <a:srgbClr val="545553"/>
                </a:solidFill>
                <a:latin typeface="Arial"/>
                <a:cs typeface="Arial"/>
              </a:rPr>
              <a:t>th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 Street NW, Suite 1100 NW, Washington, DC 20005   |   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5/19/2015   </a:t>
            </a:r>
            <a:r>
              <a:rPr lang="en-US" sz="800" dirty="0" smtClean="0">
                <a:solidFill>
                  <a:srgbClr val="545553"/>
                </a:solidFill>
                <a:latin typeface="Arial"/>
                <a:cs typeface="Arial"/>
              </a:rPr>
              <a:t>|   Page </a:t>
            </a:r>
            <a:fld id="{A60F1624-87B0-4A31-8256-AE97326D6570}" type="slidenum">
              <a:rPr lang="en-US" sz="800" smtClean="0">
                <a:solidFill>
                  <a:srgbClr val="545553"/>
                </a:solidFill>
                <a:latin typeface="Arial"/>
                <a:cs typeface="Arial"/>
              </a:rPr>
              <a:t>‹#›</a:t>
            </a:fld>
            <a:endParaRPr lang="en-US" sz="800" dirty="0">
              <a:solidFill>
                <a:srgbClr val="54555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469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2" r:id="rId2"/>
    <p:sldLayoutId id="2147483673" r:id="rId3"/>
    <p:sldLayoutId id="2147483674" r:id="rId4"/>
    <p:sldLayoutId id="2147483662" r:id="rId5"/>
    <p:sldLayoutId id="2147483651" r:id="rId6"/>
    <p:sldLayoutId id="2147483667" r:id="rId7"/>
    <p:sldLayoutId id="2147483670" r:id="rId8"/>
    <p:sldLayoutId id="2147483671" r:id="rId9"/>
    <p:sldLayoutId id="2147483652" r:id="rId10"/>
    <p:sldLayoutId id="2147483653" r:id="rId11"/>
    <p:sldLayoutId id="2147483655" r:id="rId12"/>
    <p:sldLayoutId id="2147483656" r:id="rId13"/>
    <p:sldLayoutId id="2147483657" r:id="rId14"/>
    <p:sldLayoutId id="2147483658" r:id="rId15"/>
    <p:sldLayoutId id="2147483661" r:id="rId16"/>
    <p:sldLayoutId id="2147483659" r:id="rId17"/>
  </p:sldLayoutIdLst>
  <p:txStyles>
    <p:titleStyle>
      <a:lvl1pPr algn="ctr" defTabSz="457146" rtl="0" eaLnBrk="1" latinLnBrk="0" hangingPunct="1">
        <a:spcBef>
          <a:spcPct val="0"/>
        </a:spcBef>
        <a:buNone/>
        <a:defRPr lang="en-US" sz="1800" b="1" kern="1200" dirty="0">
          <a:solidFill>
            <a:srgbClr val="F26722"/>
          </a:solidFill>
          <a:latin typeface="Arial"/>
          <a:ea typeface="+mn-ea"/>
          <a:cs typeface="Arial"/>
        </a:defRPr>
      </a:lvl1pPr>
    </p:titleStyle>
    <p:bodyStyle>
      <a:lvl1pPr marL="342860" indent="-342860" algn="l" defTabSz="457146" rtl="0" eaLnBrk="1" latinLnBrk="0" hangingPunct="1">
        <a:spcBef>
          <a:spcPct val="20000"/>
        </a:spcBef>
        <a:buFont typeface="Arial"/>
        <a:buChar char="•"/>
        <a:defRPr lang="en-US" sz="1200" b="1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863" indent="-285717" algn="l" defTabSz="457146" rtl="0" eaLnBrk="1" latinLnBrk="0" hangingPunct="1">
        <a:spcBef>
          <a:spcPct val="20000"/>
        </a:spcBef>
        <a:buFont typeface="Arial"/>
        <a:buChar char="–"/>
        <a:defRPr lang="en-US" sz="1200" kern="1200" dirty="0" smtClean="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2867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04040"/>
          </a:solidFill>
          <a:latin typeface="Arial"/>
          <a:ea typeface="+mn-ea"/>
          <a:cs typeface="Arial"/>
        </a:defRPr>
      </a:lvl3pPr>
      <a:lvl4pPr marL="1600013" indent="-228573" algn="l" defTabSz="457146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04040"/>
          </a:solidFill>
          <a:latin typeface="Arial"/>
          <a:ea typeface="+mn-ea"/>
          <a:cs typeface="Arial"/>
        </a:defRPr>
      </a:lvl4pPr>
      <a:lvl5pPr marL="2057159" indent="-228573" algn="l" defTabSz="457146" rtl="0" eaLnBrk="1" latinLnBrk="0" hangingPunct="1">
        <a:spcBef>
          <a:spcPct val="20000"/>
        </a:spcBef>
        <a:buFont typeface="Arial"/>
        <a:buChar char="»"/>
        <a:defRPr sz="1400" kern="1200">
          <a:solidFill>
            <a:srgbClr val="404040"/>
          </a:solidFill>
          <a:latin typeface="Arial"/>
          <a:ea typeface="+mn-ea"/>
          <a:cs typeface="Arial"/>
        </a:defRPr>
      </a:lvl5pPr>
      <a:lvl6pPr marL="251430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64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Federal </a:t>
            </a:r>
            <a:r>
              <a:rPr lang="en-US" sz="2400" dirty="0" smtClean="0"/>
              <a:t>budget 101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941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91890" y="681283"/>
            <a:ext cx="5094509" cy="83361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 AND TIMELINE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25348972"/>
              </p:ext>
            </p:extLst>
          </p:nvPr>
        </p:nvGraphicFramePr>
        <p:xfrm>
          <a:off x="213814" y="1397000"/>
          <a:ext cx="8479809" cy="5031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3975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381001" y="729634"/>
            <a:ext cx="6577013" cy="1044575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PRESIDENT’S BUDGET REQUEST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5910" y="1774209"/>
            <a:ext cx="79157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 or before the first Monday in February, the President submits a budget request to Congress for the following fiscal year (beginning October 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budget request is developed by the President’s Office of Management and Budget with collaboration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from other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federal agencies.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budget request includes funding levels for federal agencies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policy initiatives of the Administration. It also includes recommendations for tax and spending changes to impact revenue.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23863" y="804070"/>
            <a:ext cx="6577013" cy="1042987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CONGRESSIONAL BUDGET RESOLUTION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423862" y="1847056"/>
            <a:ext cx="8235229" cy="3100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House and Senate Budget Committees 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a 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of hearings to formulate 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budget resolution.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b="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budget resolution does not become law or go to the President for signature. Its role is to set spending levels for 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 budget categories and how much revenue the federal government will collect for the next 5 years. </a:t>
            </a: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b="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en-US" sz="1800" b="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budget resolution is supposed to be passed by April 15.</a:t>
            </a:r>
          </a:p>
          <a:p>
            <a:pPr marL="0" indent="0">
              <a:lnSpc>
                <a:spcPct val="114000"/>
              </a:lnSpc>
              <a:buNone/>
            </a:pPr>
            <a:endParaRPr lang="en-US" sz="18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21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85776" y="777081"/>
            <a:ext cx="8288769" cy="1042987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APPROPRIATIONS BILLS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85776" y="1836819"/>
            <a:ext cx="8288769" cy="456398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1800" b="0" dirty="0" smtClean="0">
                <a:solidFill>
                  <a:schemeClr val="bg2">
                    <a:lumMod val="25000"/>
                  </a:schemeClr>
                </a:solidFill>
              </a:rPr>
              <a:t>The spending levels set in the budget resolution are divided amongst the 12 appropriations subcommittees in the House and Senate to set discretionary spending levels.</a:t>
            </a:r>
          </a:p>
          <a:p>
            <a:pPr marL="685800" lvl="1" indent="0">
              <a:spcBef>
                <a:spcPts val="1200"/>
              </a:spcBef>
              <a:buNone/>
            </a:pP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302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(a) allocations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are spending limits for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each congressional committee. </a:t>
            </a:r>
          </a:p>
          <a:p>
            <a:pPr marL="685800" lvl="1" indent="0">
              <a:spcBef>
                <a:spcPts val="1200"/>
              </a:spcBef>
              <a:buNone/>
            </a:pP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House and Senate Appropriations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Committees each divide their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302 (a) allocation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between the 12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subcommittees, known as 302 (b)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sub-allocations.</a:t>
            </a:r>
            <a:endParaRPr lang="en-US" sz="1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685800" lvl="1" indent="0">
              <a:spcBef>
                <a:spcPts val="1200"/>
              </a:spcBef>
              <a:buNone/>
            </a:pP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subcommittees hold hearings to consider their 302 (b)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sub-allocations </a:t>
            </a:r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 then vote them out to the full committee</a:t>
            </a:r>
            <a:r>
              <a:rPr lang="en-US" sz="1800" b="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1800" b="0" dirty="0" smtClean="0">
                <a:solidFill>
                  <a:schemeClr val="bg2">
                    <a:lumMod val="25000"/>
                  </a:schemeClr>
                </a:solidFill>
              </a:rPr>
              <a:t>This process is supposed to happen by October 1, the end of the fiscal year. However, it rarely happens on time, requiring a continuing resolution (CR) </a:t>
            </a:r>
            <a:r>
              <a:rPr lang="en-US" sz="1800" b="0" dirty="0" smtClean="0">
                <a:solidFill>
                  <a:schemeClr val="bg2">
                    <a:lumMod val="25000"/>
                  </a:schemeClr>
                </a:solidFill>
              </a:rPr>
              <a:t>be </a:t>
            </a:r>
            <a:r>
              <a:rPr lang="en-US" sz="1800" b="0" dirty="0" smtClean="0">
                <a:solidFill>
                  <a:schemeClr val="bg2">
                    <a:lumMod val="25000"/>
                  </a:schemeClr>
                </a:solidFill>
              </a:rPr>
              <a:t>passed to continue funding the federal government at current levels until appropriations bills are completed.</a:t>
            </a:r>
            <a:endParaRPr lang="en-US" sz="18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95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85777" y="777081"/>
            <a:ext cx="8277224" cy="1042987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1800" b="1" kern="1200" dirty="0">
                <a:solidFill>
                  <a:srgbClr val="F2672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/>
            <a:r>
              <a:rPr lang="en-US" sz="2400" dirty="0" smtClean="0"/>
              <a:t>MANDATORY VS. DISCRETIONARY SPENDING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5777" y="1820068"/>
            <a:ext cx="82772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MANDATORY SPENDING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Covers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entitlement programs which continue year after year and are not subject to annual appropriations debate.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Funding is available for anyone eligible for the programs.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Accounts for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60 percent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federal budget and includes programs such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SNAP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Medicaid, School Breakfast Program, National School Lunch Program,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the Summer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Food Service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Program.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DISCRETIONARY SPENDING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Discretionary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spending must be approved by the Appropriations Committees each year.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accounts for about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 percent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total federal budget and includes programs such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WIC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Head Start, TEFAP,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education funding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558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85777" y="777081"/>
            <a:ext cx="8277224" cy="1042987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1800" b="1" kern="1200" dirty="0">
                <a:solidFill>
                  <a:srgbClr val="F2672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/>
            <a:r>
              <a:rPr lang="en-US" sz="2400" dirty="0" smtClean="0"/>
              <a:t>ADVOCACY DURING THE BUDGET PROCESS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5777" y="1820068"/>
            <a:ext cx="82772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most of the federal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child nutrition programs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funded through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mandatory spending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therefore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appropriations process, it is still important to maintain strong advocacy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these programs.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out to Appropriations Committee staff to highlight the importance of all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federal child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nutrition programs during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budget process.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opportunities for funding to strengthen child nutrition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programs: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896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for innovative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896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for discretionary programs that strengthen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Invite staff and members to visit programs to see how the funding is impacting their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communities.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3137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5204</TotalTime>
  <Words>424</Words>
  <Application>Microsoft Office PowerPoint</Application>
  <PresentationFormat>On-screen Show (4:3)</PresentationFormat>
  <Paragraphs>38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Federal budget 101</vt:lpstr>
      <vt:lpstr>PROCESS AND TIMELINE</vt:lpstr>
      <vt:lpstr>PRESIDENT’S BUDGET REQUEST</vt:lpstr>
      <vt:lpstr>CONGRESSIONAL BUDGET RESOLUTION</vt:lpstr>
      <vt:lpstr>APPROPRIATIONS BILLS</vt:lpstr>
      <vt:lpstr>PowerPoint Presentation</vt:lpstr>
      <vt:lpstr>PowerPoint Presentation</vt:lpstr>
    </vt:vector>
  </TitlesOfParts>
  <Company>Share Our Strength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Ro</dc:creator>
  <cp:lastModifiedBy>Banks, Karen</cp:lastModifiedBy>
  <cp:revision>82</cp:revision>
  <dcterms:created xsi:type="dcterms:W3CDTF">2013-11-25T16:33:59Z</dcterms:created>
  <dcterms:modified xsi:type="dcterms:W3CDTF">2015-05-19T20:09:31Z</dcterms:modified>
</cp:coreProperties>
</file>