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14" r:id="rId2"/>
    <p:sldMasterId id="2147483716" r:id="rId3"/>
  </p:sldMasterIdLst>
  <p:notesMasterIdLst>
    <p:notesMasterId r:id="rId11"/>
  </p:notesMasterIdLst>
  <p:sldIdLst>
    <p:sldId id="258" r:id="rId4"/>
    <p:sldId id="265" r:id="rId5"/>
    <p:sldId id="266" r:id="rId6"/>
    <p:sldId id="267" r:id="rId7"/>
    <p:sldId id="271" r:id="rId8"/>
    <p:sldId id="268" r:id="rId9"/>
    <p:sldId id="269" r:id="rId10"/>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17"/>
    <a:srgbClr val="F26722"/>
    <a:srgbClr val="646060"/>
    <a:srgbClr val="63C8CC"/>
    <a:srgbClr val="EE688E"/>
    <a:srgbClr val="6EB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660"/>
  </p:normalViewPr>
  <p:slideViewPr>
    <p:cSldViewPr snapToGrid="0">
      <p:cViewPr>
        <p:scale>
          <a:sx n="50" d="100"/>
          <a:sy n="50" d="100"/>
        </p:scale>
        <p:origin x="2096"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FA4D7-03C3-46B4-8B15-B6C611D8C038}" type="datetimeFigureOut">
              <a:rPr lang="en-US" smtClean="0"/>
              <a:t>7/9/2020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04BB5-DC3B-4E64-821B-DF13366E9FBB}" type="slidenum">
              <a:rPr lang="en-US" smtClean="0"/>
              <a:t>‹#›</a:t>
            </a:fld>
            <a:endParaRPr lang="en-US"/>
          </a:p>
        </p:txBody>
      </p:sp>
    </p:spTree>
    <p:extLst>
      <p:ext uri="{BB962C8B-B14F-4D97-AF65-F5344CB8AC3E}">
        <p14:creationId xmlns:p14="http://schemas.microsoft.com/office/powerpoint/2010/main" val="3693231884"/>
      </p:ext>
    </p:extLst>
  </p:cSld>
  <p:clrMap bg1="lt1" tx1="dk1" bg2="lt2" tx2="dk2" accent1="accent1" accent2="accent2" accent3="accent3" accent4="accent4" accent5="accent5" accent6="accent6" hlink="hlink" folHlink="folHlink"/>
  <p:notesStyle>
    <a:lvl1pPr marL="0" algn="l" defTabSz="432054" rtl="0" eaLnBrk="1" latinLnBrk="0" hangingPunct="1">
      <a:defRPr sz="567" kern="1200">
        <a:solidFill>
          <a:schemeClr val="tx1"/>
        </a:solidFill>
        <a:latin typeface="+mn-lt"/>
        <a:ea typeface="+mn-ea"/>
        <a:cs typeface="+mn-cs"/>
      </a:defRPr>
    </a:lvl1pPr>
    <a:lvl2pPr marL="216027" algn="l" defTabSz="432054" rtl="0" eaLnBrk="1" latinLnBrk="0" hangingPunct="1">
      <a:defRPr sz="567" kern="1200">
        <a:solidFill>
          <a:schemeClr val="tx1"/>
        </a:solidFill>
        <a:latin typeface="+mn-lt"/>
        <a:ea typeface="+mn-ea"/>
        <a:cs typeface="+mn-cs"/>
      </a:defRPr>
    </a:lvl2pPr>
    <a:lvl3pPr marL="432054" algn="l" defTabSz="432054" rtl="0" eaLnBrk="1" latinLnBrk="0" hangingPunct="1">
      <a:defRPr sz="567" kern="1200">
        <a:solidFill>
          <a:schemeClr val="tx1"/>
        </a:solidFill>
        <a:latin typeface="+mn-lt"/>
        <a:ea typeface="+mn-ea"/>
        <a:cs typeface="+mn-cs"/>
      </a:defRPr>
    </a:lvl3pPr>
    <a:lvl4pPr marL="648081" algn="l" defTabSz="432054" rtl="0" eaLnBrk="1" latinLnBrk="0" hangingPunct="1">
      <a:defRPr sz="567" kern="1200">
        <a:solidFill>
          <a:schemeClr val="tx1"/>
        </a:solidFill>
        <a:latin typeface="+mn-lt"/>
        <a:ea typeface="+mn-ea"/>
        <a:cs typeface="+mn-cs"/>
      </a:defRPr>
    </a:lvl4pPr>
    <a:lvl5pPr marL="864108" algn="l" defTabSz="432054" rtl="0" eaLnBrk="1" latinLnBrk="0" hangingPunct="1">
      <a:defRPr sz="567" kern="1200">
        <a:solidFill>
          <a:schemeClr val="tx1"/>
        </a:solidFill>
        <a:latin typeface="+mn-lt"/>
        <a:ea typeface="+mn-ea"/>
        <a:cs typeface="+mn-cs"/>
      </a:defRPr>
    </a:lvl5pPr>
    <a:lvl6pPr marL="1080135" algn="l" defTabSz="432054" rtl="0" eaLnBrk="1" latinLnBrk="0" hangingPunct="1">
      <a:defRPr sz="567" kern="1200">
        <a:solidFill>
          <a:schemeClr val="tx1"/>
        </a:solidFill>
        <a:latin typeface="+mn-lt"/>
        <a:ea typeface="+mn-ea"/>
        <a:cs typeface="+mn-cs"/>
      </a:defRPr>
    </a:lvl6pPr>
    <a:lvl7pPr marL="1296162" algn="l" defTabSz="432054" rtl="0" eaLnBrk="1" latinLnBrk="0" hangingPunct="1">
      <a:defRPr sz="567" kern="1200">
        <a:solidFill>
          <a:schemeClr val="tx1"/>
        </a:solidFill>
        <a:latin typeface="+mn-lt"/>
        <a:ea typeface="+mn-ea"/>
        <a:cs typeface="+mn-cs"/>
      </a:defRPr>
    </a:lvl7pPr>
    <a:lvl8pPr marL="1512189" algn="l" defTabSz="432054" rtl="0" eaLnBrk="1" latinLnBrk="0" hangingPunct="1">
      <a:defRPr sz="567" kern="1200">
        <a:solidFill>
          <a:schemeClr val="tx1"/>
        </a:solidFill>
        <a:latin typeface="+mn-lt"/>
        <a:ea typeface="+mn-ea"/>
        <a:cs typeface="+mn-cs"/>
      </a:defRPr>
    </a:lvl8pPr>
    <a:lvl9pPr marL="1728216" algn="l" defTabSz="432054" rtl="0" eaLnBrk="1" latinLnBrk="0" hangingPunct="1">
      <a:defRPr sz="5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txBox="1">
            <a:spLocks noGrp="1"/>
          </p:cNvSpPr>
          <p:nvPr>
            <p:ph type="body" idx="1"/>
          </p:nvPr>
        </p:nvSpPr>
        <p:spPr>
          <a:xfrm>
            <a:off x="695325" y="4446588"/>
            <a:ext cx="5564188" cy="36385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5:notes"/>
          <p:cNvSpPr>
            <a:spLocks noGrp="1" noRot="1" noChangeAspect="1"/>
          </p:cNvSpPr>
          <p:nvPr>
            <p:ph type="sldImg" idx="2"/>
          </p:nvPr>
        </p:nvSpPr>
        <p:spPr>
          <a:xfrm>
            <a:off x="2308225" y="1155700"/>
            <a:ext cx="2338388"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82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26F990-3E01-45A0-8406-047B0C7B046E}"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32263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26F990-3E01-45A0-8406-047B0C7B046E}"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372139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26F990-3E01-45A0-8406-047B0C7B046E}"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71386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
        <p:nvSpPr>
          <p:cNvPr id="13" name="Google Shape;13;p8"/>
          <p:cNvSpPr txBox="1">
            <a:spLocks noGrp="1"/>
          </p:cNvSpPr>
          <p:nvPr>
            <p:ph type="dt" idx="10"/>
          </p:nvPr>
        </p:nvSpPr>
        <p:spPr>
          <a:xfrm>
            <a:off x="471488" y="8475134"/>
            <a:ext cx="1543050" cy="48683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ftr" idx="11"/>
          </p:nvPr>
        </p:nvSpPr>
        <p:spPr>
          <a:xfrm>
            <a:off x="2271714" y="8497908"/>
            <a:ext cx="2314575" cy="48683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823" b="0" i="0" u="none" strike="noStrike" cap="none">
                <a:solidFill>
                  <a:schemeClr val="dk1"/>
                </a:solidFill>
                <a:latin typeface="Calibri"/>
                <a:ea typeface="Calibri"/>
                <a:cs typeface="Calibri"/>
                <a:sym typeface="Calibri"/>
              </a:defRPr>
            </a:lvl9pPr>
          </a:lstStyle>
          <a:p>
            <a:endParaRPr/>
          </a:p>
        </p:txBody>
      </p:sp>
      <p:sp>
        <p:nvSpPr>
          <p:cNvPr id="15" name="Google Shape;15;p8"/>
          <p:cNvSpPr txBox="1">
            <a:spLocks noGrp="1"/>
          </p:cNvSpPr>
          <p:nvPr>
            <p:ph type="sldNum" idx="12"/>
          </p:nvPr>
        </p:nvSpPr>
        <p:spPr>
          <a:xfrm>
            <a:off x="4938713" y="1403543"/>
            <a:ext cx="1543050" cy="4868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83510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23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96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26F990-3E01-45A0-8406-047B0C7B046E}"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94106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26F990-3E01-45A0-8406-047B0C7B046E}"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308686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26F990-3E01-45A0-8406-047B0C7B046E}"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140542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26F990-3E01-45A0-8406-047B0C7B046E}" type="datetimeFigureOut">
              <a:rPr lang="en-US" smtClean="0"/>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232066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26F990-3E01-45A0-8406-047B0C7B046E}" type="datetimeFigureOut">
              <a:rPr lang="en-US" smtClean="0"/>
              <a:t>7/9/2020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184391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6F990-3E01-45A0-8406-047B0C7B046E}" type="datetimeFigureOut">
              <a:rPr lang="en-US" smtClean="0"/>
              <a:t>7/9/2020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23642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226F990-3E01-45A0-8406-047B0C7B046E}"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421078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226F990-3E01-45A0-8406-047B0C7B046E}"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69F97-034B-4C4E-B323-C009F57B5740}" type="slidenum">
              <a:rPr lang="en-US" smtClean="0"/>
              <a:t>‹#›</a:t>
            </a:fld>
            <a:endParaRPr lang="en-US"/>
          </a:p>
        </p:txBody>
      </p:sp>
    </p:spTree>
    <p:extLst>
      <p:ext uri="{BB962C8B-B14F-4D97-AF65-F5344CB8AC3E}">
        <p14:creationId xmlns:p14="http://schemas.microsoft.com/office/powerpoint/2010/main" val="155652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226F990-3E01-45A0-8406-047B0C7B046E}" type="datetimeFigureOut">
              <a:rPr lang="en-US" smtClean="0"/>
              <a:t>7/9/2020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D369F97-034B-4C4E-B323-C009F57B5740}" type="slidenum">
              <a:rPr lang="en-US" smtClean="0"/>
              <a:t>‹#›</a:t>
            </a:fld>
            <a:endParaRPr lang="en-US"/>
          </a:p>
        </p:txBody>
      </p:sp>
    </p:spTree>
    <p:extLst>
      <p:ext uri="{BB962C8B-B14F-4D97-AF65-F5344CB8AC3E}">
        <p14:creationId xmlns:p14="http://schemas.microsoft.com/office/powerpoint/2010/main" val="224672126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472645-F4B7-ED40-AC72-60A2ECF14990}"/>
              </a:ext>
            </a:extLst>
          </p:cNvPr>
          <p:cNvPicPr>
            <a:picLocks noChangeAspect="1"/>
          </p:cNvPicPr>
          <p:nvPr userDrawn="1"/>
        </p:nvPicPr>
        <p:blipFill>
          <a:blip r:embed="rId3"/>
          <a:srcRect/>
          <a:stretch/>
        </p:blipFill>
        <p:spPr>
          <a:xfrm>
            <a:off x="0" y="0"/>
            <a:ext cx="6858000" cy="9144000"/>
          </a:xfrm>
          <a:prstGeom prst="rect">
            <a:avLst/>
          </a:prstGeom>
        </p:spPr>
      </p:pic>
    </p:spTree>
    <p:extLst>
      <p:ext uri="{BB962C8B-B14F-4D97-AF65-F5344CB8AC3E}">
        <p14:creationId xmlns:p14="http://schemas.microsoft.com/office/powerpoint/2010/main" val="3777809107"/>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68583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9" indent="-171459" algn="l" defTabSz="68583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7" indent="-171459" algn="l" defTabSz="68583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6" indent="-171459" algn="l" defTabSz="68583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4"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32"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51"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9"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87"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05"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7" rtl="0" eaLnBrk="1" latinLnBrk="0" hangingPunct="1">
        <a:defRPr sz="1350" kern="1200">
          <a:solidFill>
            <a:schemeClr val="tx1"/>
          </a:solidFill>
          <a:latin typeface="+mn-lt"/>
          <a:ea typeface="+mn-ea"/>
          <a:cs typeface="+mn-cs"/>
        </a:defRPr>
      </a:lvl1pPr>
      <a:lvl2pPr marL="342918" algn="l" defTabSz="685837" rtl="0" eaLnBrk="1" latinLnBrk="0" hangingPunct="1">
        <a:defRPr sz="1350" kern="1200">
          <a:solidFill>
            <a:schemeClr val="tx1"/>
          </a:solidFill>
          <a:latin typeface="+mn-lt"/>
          <a:ea typeface="+mn-ea"/>
          <a:cs typeface="+mn-cs"/>
        </a:defRPr>
      </a:lvl2pPr>
      <a:lvl3pPr marL="685837" algn="l" defTabSz="685837" rtl="0" eaLnBrk="1" latinLnBrk="0" hangingPunct="1">
        <a:defRPr sz="1350" kern="1200">
          <a:solidFill>
            <a:schemeClr val="tx1"/>
          </a:solidFill>
          <a:latin typeface="+mn-lt"/>
          <a:ea typeface="+mn-ea"/>
          <a:cs typeface="+mn-cs"/>
        </a:defRPr>
      </a:lvl3pPr>
      <a:lvl4pPr marL="1028755" algn="l" defTabSz="685837" rtl="0" eaLnBrk="1" latinLnBrk="0" hangingPunct="1">
        <a:defRPr sz="1350" kern="1200">
          <a:solidFill>
            <a:schemeClr val="tx1"/>
          </a:solidFill>
          <a:latin typeface="+mn-lt"/>
          <a:ea typeface="+mn-ea"/>
          <a:cs typeface="+mn-cs"/>
        </a:defRPr>
      </a:lvl4pPr>
      <a:lvl5pPr marL="1371673" algn="l" defTabSz="685837" rtl="0" eaLnBrk="1" latinLnBrk="0" hangingPunct="1">
        <a:defRPr sz="1350" kern="1200">
          <a:solidFill>
            <a:schemeClr val="tx1"/>
          </a:solidFill>
          <a:latin typeface="+mn-lt"/>
          <a:ea typeface="+mn-ea"/>
          <a:cs typeface="+mn-cs"/>
        </a:defRPr>
      </a:lvl5pPr>
      <a:lvl6pPr marL="1714591" algn="l" defTabSz="685837" rtl="0" eaLnBrk="1" latinLnBrk="0" hangingPunct="1">
        <a:defRPr sz="1350" kern="1200">
          <a:solidFill>
            <a:schemeClr val="tx1"/>
          </a:solidFill>
          <a:latin typeface="+mn-lt"/>
          <a:ea typeface="+mn-ea"/>
          <a:cs typeface="+mn-cs"/>
        </a:defRPr>
      </a:lvl6pPr>
      <a:lvl7pPr marL="2057510" algn="l" defTabSz="685837" rtl="0" eaLnBrk="1" latinLnBrk="0" hangingPunct="1">
        <a:defRPr sz="1350" kern="1200">
          <a:solidFill>
            <a:schemeClr val="tx1"/>
          </a:solidFill>
          <a:latin typeface="+mn-lt"/>
          <a:ea typeface="+mn-ea"/>
          <a:cs typeface="+mn-cs"/>
        </a:defRPr>
      </a:lvl7pPr>
      <a:lvl8pPr marL="2400428" algn="l" defTabSz="685837" rtl="0" eaLnBrk="1" latinLnBrk="0" hangingPunct="1">
        <a:defRPr sz="1350" kern="1200">
          <a:solidFill>
            <a:schemeClr val="tx1"/>
          </a:solidFill>
          <a:latin typeface="+mn-lt"/>
          <a:ea typeface="+mn-ea"/>
          <a:cs typeface="+mn-cs"/>
        </a:defRPr>
      </a:lvl8pPr>
      <a:lvl9pPr marL="2743346" algn="l" defTabSz="68583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472645-F4B7-ED40-AC72-60A2ECF14990}"/>
              </a:ext>
            </a:extLst>
          </p:cNvPr>
          <p:cNvPicPr>
            <a:picLocks noChangeAspect="1"/>
          </p:cNvPicPr>
          <p:nvPr userDrawn="1"/>
        </p:nvPicPr>
        <p:blipFill>
          <a:blip r:embed="rId3"/>
          <a:srcRect/>
          <a:stretch/>
        </p:blipFill>
        <p:spPr>
          <a:xfrm>
            <a:off x="0" y="0"/>
            <a:ext cx="6858000" cy="9144000"/>
          </a:xfrm>
          <a:prstGeom prst="rect">
            <a:avLst/>
          </a:prstGeom>
        </p:spPr>
      </p:pic>
    </p:spTree>
    <p:extLst>
      <p:ext uri="{BB962C8B-B14F-4D97-AF65-F5344CB8AC3E}">
        <p14:creationId xmlns:p14="http://schemas.microsoft.com/office/powerpoint/2010/main" val="445432318"/>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68583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9" indent="-171459" algn="l" defTabSz="68583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7" indent="-171459" algn="l" defTabSz="68583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6" indent="-171459" algn="l" defTabSz="68583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4"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32"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51"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9"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87"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05" indent="-171459" algn="l" defTabSz="68583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7" rtl="0" eaLnBrk="1" latinLnBrk="0" hangingPunct="1">
        <a:defRPr sz="1350" kern="1200">
          <a:solidFill>
            <a:schemeClr val="tx1"/>
          </a:solidFill>
          <a:latin typeface="+mn-lt"/>
          <a:ea typeface="+mn-ea"/>
          <a:cs typeface="+mn-cs"/>
        </a:defRPr>
      </a:lvl1pPr>
      <a:lvl2pPr marL="342918" algn="l" defTabSz="685837" rtl="0" eaLnBrk="1" latinLnBrk="0" hangingPunct="1">
        <a:defRPr sz="1350" kern="1200">
          <a:solidFill>
            <a:schemeClr val="tx1"/>
          </a:solidFill>
          <a:latin typeface="+mn-lt"/>
          <a:ea typeface="+mn-ea"/>
          <a:cs typeface="+mn-cs"/>
        </a:defRPr>
      </a:lvl2pPr>
      <a:lvl3pPr marL="685837" algn="l" defTabSz="685837" rtl="0" eaLnBrk="1" latinLnBrk="0" hangingPunct="1">
        <a:defRPr sz="1350" kern="1200">
          <a:solidFill>
            <a:schemeClr val="tx1"/>
          </a:solidFill>
          <a:latin typeface="+mn-lt"/>
          <a:ea typeface="+mn-ea"/>
          <a:cs typeface="+mn-cs"/>
        </a:defRPr>
      </a:lvl3pPr>
      <a:lvl4pPr marL="1028755" algn="l" defTabSz="685837" rtl="0" eaLnBrk="1" latinLnBrk="0" hangingPunct="1">
        <a:defRPr sz="1350" kern="1200">
          <a:solidFill>
            <a:schemeClr val="tx1"/>
          </a:solidFill>
          <a:latin typeface="+mn-lt"/>
          <a:ea typeface="+mn-ea"/>
          <a:cs typeface="+mn-cs"/>
        </a:defRPr>
      </a:lvl4pPr>
      <a:lvl5pPr marL="1371673" algn="l" defTabSz="685837" rtl="0" eaLnBrk="1" latinLnBrk="0" hangingPunct="1">
        <a:defRPr sz="1350" kern="1200">
          <a:solidFill>
            <a:schemeClr val="tx1"/>
          </a:solidFill>
          <a:latin typeface="+mn-lt"/>
          <a:ea typeface="+mn-ea"/>
          <a:cs typeface="+mn-cs"/>
        </a:defRPr>
      </a:lvl5pPr>
      <a:lvl6pPr marL="1714591" algn="l" defTabSz="685837" rtl="0" eaLnBrk="1" latinLnBrk="0" hangingPunct="1">
        <a:defRPr sz="1350" kern="1200">
          <a:solidFill>
            <a:schemeClr val="tx1"/>
          </a:solidFill>
          <a:latin typeface="+mn-lt"/>
          <a:ea typeface="+mn-ea"/>
          <a:cs typeface="+mn-cs"/>
        </a:defRPr>
      </a:lvl6pPr>
      <a:lvl7pPr marL="2057510" algn="l" defTabSz="685837" rtl="0" eaLnBrk="1" latinLnBrk="0" hangingPunct="1">
        <a:defRPr sz="1350" kern="1200">
          <a:solidFill>
            <a:schemeClr val="tx1"/>
          </a:solidFill>
          <a:latin typeface="+mn-lt"/>
          <a:ea typeface="+mn-ea"/>
          <a:cs typeface="+mn-cs"/>
        </a:defRPr>
      </a:lvl7pPr>
      <a:lvl8pPr marL="2400428" algn="l" defTabSz="685837" rtl="0" eaLnBrk="1" latinLnBrk="0" hangingPunct="1">
        <a:defRPr sz="1350" kern="1200">
          <a:solidFill>
            <a:schemeClr val="tx1"/>
          </a:solidFill>
          <a:latin typeface="+mn-lt"/>
          <a:ea typeface="+mn-ea"/>
          <a:cs typeface="+mn-cs"/>
        </a:defRPr>
      </a:lvl8pPr>
      <a:lvl9pPr marL="2743346" algn="l" defTabSz="68583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s://bit.ly/3hie3O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bit.ly/3hie3O8"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bit.ly/3hie3O8"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5"/>
          <p:cNvSpPr/>
          <p:nvPr/>
        </p:nvSpPr>
        <p:spPr>
          <a:xfrm>
            <a:off x="-169999" y="9290310"/>
            <a:ext cx="6365544" cy="814521"/>
          </a:xfrm>
          <a:prstGeom prst="rect">
            <a:avLst/>
          </a:prstGeom>
          <a:noFill/>
          <a:ln>
            <a:noFill/>
          </a:ln>
        </p:spPr>
        <p:txBody>
          <a:bodyPr spcFirstLastPara="1" wrap="square" lIns="80669" tIns="40324" rIns="80669" bIns="40324" anchor="t" anchorCtr="0">
            <a:spAutoFit/>
          </a:bodyPr>
          <a:lstStyle/>
          <a:p>
            <a:r>
              <a:rPr lang="en-US" sz="1588">
                <a:solidFill>
                  <a:schemeClr val="dk1"/>
                </a:solidFill>
                <a:latin typeface="Arial"/>
                <a:ea typeface="Arial"/>
                <a:cs typeface="Arial"/>
                <a:sym typeface="Arial"/>
              </a:rPr>
              <a:t/>
            </a:r>
            <a:br>
              <a:rPr lang="en-US" sz="1588">
                <a:solidFill>
                  <a:schemeClr val="dk1"/>
                </a:solidFill>
                <a:latin typeface="Arial"/>
                <a:ea typeface="Arial"/>
                <a:cs typeface="Arial"/>
                <a:sym typeface="Arial"/>
              </a:rPr>
            </a:br>
            <a:r>
              <a:rPr lang="en-US" sz="1588">
                <a:solidFill>
                  <a:schemeClr val="dk1"/>
                </a:solidFill>
                <a:latin typeface="Arial"/>
                <a:ea typeface="Arial"/>
                <a:cs typeface="Arial"/>
                <a:sym typeface="Arial"/>
              </a:rPr>
              <a:t/>
            </a:r>
            <a:br>
              <a:rPr lang="en-US" sz="1588">
                <a:solidFill>
                  <a:schemeClr val="dk1"/>
                </a:solidFill>
                <a:latin typeface="Arial"/>
                <a:ea typeface="Arial"/>
                <a:cs typeface="Arial"/>
                <a:sym typeface="Arial"/>
              </a:rPr>
            </a:br>
            <a:endParaRPr sz="1588">
              <a:solidFill>
                <a:schemeClr val="dk1"/>
              </a:solidFill>
              <a:latin typeface="Arial"/>
              <a:ea typeface="Arial"/>
              <a:cs typeface="Arial"/>
              <a:sym typeface="Arial"/>
            </a:endParaRPr>
          </a:p>
        </p:txBody>
      </p:sp>
      <p:pic>
        <p:nvPicPr>
          <p:cNvPr id="72" name="Google Shape;72;p5"/>
          <p:cNvPicPr preferRelativeResize="0"/>
          <p:nvPr/>
        </p:nvPicPr>
        <p:blipFill rotWithShape="1">
          <a:blip r:embed="rId3">
            <a:alphaModFix/>
          </a:blip>
          <a:srcRect/>
          <a:stretch/>
        </p:blipFill>
        <p:spPr>
          <a:xfrm>
            <a:off x="33165" y="88383"/>
            <a:ext cx="1314109" cy="622473"/>
          </a:xfrm>
          <a:prstGeom prst="rect">
            <a:avLst/>
          </a:prstGeom>
          <a:noFill/>
          <a:ln>
            <a:noFill/>
          </a:ln>
        </p:spPr>
      </p:pic>
      <p:sp>
        <p:nvSpPr>
          <p:cNvPr id="73" name="Google Shape;73;p5"/>
          <p:cNvSpPr txBox="1"/>
          <p:nvPr/>
        </p:nvSpPr>
        <p:spPr>
          <a:xfrm>
            <a:off x="0" y="2082635"/>
            <a:ext cx="3880437" cy="2963707"/>
          </a:xfrm>
          <a:prstGeom prst="rect">
            <a:avLst/>
          </a:prstGeom>
          <a:solidFill>
            <a:schemeClr val="bg1">
              <a:lumMod val="95000"/>
            </a:schemeClr>
          </a:solidFill>
          <a:ln>
            <a:noFill/>
          </a:ln>
        </p:spPr>
        <p:txBody>
          <a:bodyPr spcFirstLastPara="1" wrap="square" lIns="484094" tIns="80682" rIns="80669" bIns="80682" anchor="t" anchorCtr="0">
            <a:spAutoFit/>
          </a:bodyPr>
          <a:lstStyle/>
          <a:p>
            <a:r>
              <a:rPr lang="en-US" sz="1400" dirty="0">
                <a:solidFill>
                  <a:schemeClr val="dk1"/>
                </a:solidFill>
                <a:latin typeface="Arial"/>
                <a:ea typeface="Arial"/>
                <a:cs typeface="Arial"/>
                <a:sym typeface="Arial"/>
              </a:rPr>
              <a:t>This summer, </a:t>
            </a:r>
            <a:r>
              <a:rPr lang="en-US" sz="1400" dirty="0" smtClean="0">
                <a:solidFill>
                  <a:schemeClr val="dk1"/>
                </a:solidFill>
                <a:latin typeface="Arial"/>
                <a:ea typeface="Arial"/>
                <a:cs typeface="Arial"/>
                <a:sym typeface="Arial"/>
              </a:rPr>
              <a:t>schools and nonprofits </a:t>
            </a:r>
            <a:r>
              <a:rPr lang="en-US" sz="1400" dirty="0">
                <a:solidFill>
                  <a:schemeClr val="dk1"/>
                </a:solidFill>
                <a:latin typeface="Arial"/>
                <a:ea typeface="Arial"/>
                <a:cs typeface="Arial"/>
                <a:sym typeface="Arial"/>
              </a:rPr>
              <a:t>have </a:t>
            </a:r>
            <a:r>
              <a:rPr lang="en-US" sz="1400" dirty="0" smtClean="0">
                <a:solidFill>
                  <a:schemeClr val="dk1"/>
                </a:solidFill>
                <a:latin typeface="Arial"/>
                <a:ea typeface="Arial"/>
                <a:cs typeface="Arial"/>
                <a:sym typeface="Arial"/>
              </a:rPr>
              <a:t>greater </a:t>
            </a:r>
            <a:r>
              <a:rPr lang="en-US" sz="1400" dirty="0">
                <a:solidFill>
                  <a:schemeClr val="dk1"/>
                </a:solidFill>
                <a:latin typeface="Arial"/>
                <a:ea typeface="Arial"/>
                <a:cs typeface="Arial"/>
                <a:sym typeface="Arial"/>
              </a:rPr>
              <a:t>flexibility on how </a:t>
            </a:r>
            <a:r>
              <a:rPr lang="en-US" sz="1400" dirty="0" smtClean="0">
                <a:solidFill>
                  <a:schemeClr val="dk1"/>
                </a:solidFill>
                <a:latin typeface="Arial"/>
                <a:ea typeface="Arial"/>
                <a:cs typeface="Arial"/>
                <a:sym typeface="Arial"/>
              </a:rPr>
              <a:t>summer meals </a:t>
            </a:r>
            <a:r>
              <a:rPr lang="en-US" sz="1400" dirty="0">
                <a:solidFill>
                  <a:schemeClr val="dk1"/>
                </a:solidFill>
                <a:latin typeface="Arial"/>
                <a:ea typeface="Arial"/>
                <a:cs typeface="Arial"/>
                <a:sym typeface="Arial"/>
              </a:rPr>
              <a:t>are </a:t>
            </a:r>
            <a:r>
              <a:rPr lang="en-US" sz="1400" dirty="0" smtClean="0">
                <a:solidFill>
                  <a:schemeClr val="dk1"/>
                </a:solidFill>
                <a:latin typeface="Arial"/>
                <a:ea typeface="Arial"/>
                <a:cs typeface="Arial"/>
                <a:sym typeface="Arial"/>
              </a:rPr>
              <a:t>served to kids. Some sponsors are serving through </a:t>
            </a:r>
            <a:r>
              <a:rPr lang="en-US" sz="1400" dirty="0">
                <a:solidFill>
                  <a:schemeClr val="dk1"/>
                </a:solidFill>
                <a:latin typeface="Arial"/>
                <a:ea typeface="Arial"/>
                <a:cs typeface="Arial"/>
                <a:sym typeface="Arial"/>
              </a:rPr>
              <a:t>a grab-and-go </a:t>
            </a:r>
            <a:r>
              <a:rPr lang="en-US" sz="1400" dirty="0" smtClean="0">
                <a:solidFill>
                  <a:schemeClr val="dk1"/>
                </a:solidFill>
                <a:latin typeface="Arial"/>
                <a:ea typeface="Arial"/>
                <a:cs typeface="Arial"/>
                <a:sym typeface="Arial"/>
              </a:rPr>
              <a:t>model, and others are dropping meals off </a:t>
            </a:r>
            <a:r>
              <a:rPr lang="en-US" sz="1400" dirty="0">
                <a:solidFill>
                  <a:schemeClr val="dk1"/>
                </a:solidFill>
                <a:latin typeface="Arial"/>
                <a:ea typeface="Arial"/>
                <a:cs typeface="Arial"/>
                <a:sym typeface="Arial"/>
              </a:rPr>
              <a:t>at a child’s </a:t>
            </a:r>
            <a:r>
              <a:rPr lang="en-US" sz="1400" dirty="0" smtClean="0">
                <a:solidFill>
                  <a:schemeClr val="dk1"/>
                </a:solidFill>
                <a:latin typeface="Arial"/>
                <a:ea typeface="Arial"/>
                <a:cs typeface="Arial"/>
                <a:sym typeface="Arial"/>
              </a:rPr>
              <a:t>home. With so much changing, we know how important it is to make sure families know where they can find free summer meals this year.</a:t>
            </a:r>
          </a:p>
          <a:p>
            <a:pPr lvl="0"/>
            <a:endParaRPr lang="en-US" sz="1400" dirty="0">
              <a:solidFill>
                <a:schemeClr val="dk1"/>
              </a:solidFill>
              <a:latin typeface="Arial" panose="020B0604020202020204" pitchFamily="34" charset="0"/>
              <a:ea typeface="Arial"/>
              <a:cs typeface="Arial" panose="020B0604020202020204" pitchFamily="34" charset="0"/>
              <a:sym typeface="Arial"/>
            </a:endParaRPr>
          </a:p>
          <a:p>
            <a:pPr lvl="0"/>
            <a:r>
              <a:rPr lang="en-US" sz="1400" b="1" dirty="0" smtClean="0">
                <a:solidFill>
                  <a:schemeClr val="dk1"/>
                </a:solidFill>
                <a:latin typeface="Arial"/>
                <a:ea typeface="Arial"/>
                <a:cs typeface="Arial"/>
                <a:sym typeface="Arial"/>
              </a:rPr>
              <a:t>Use this toolkit to spread the word about summer meals in your community. </a:t>
            </a:r>
            <a:endParaRPr sz="1400" b="1" dirty="0">
              <a:solidFill>
                <a:schemeClr val="dk1"/>
              </a:solidFill>
              <a:latin typeface="Arial" panose="020B0604020202020204" pitchFamily="34" charset="0"/>
              <a:ea typeface="Arial"/>
              <a:cs typeface="Arial" panose="020B0604020202020204" pitchFamily="34" charset="0"/>
              <a:sym typeface="Arial"/>
            </a:endParaRPr>
          </a:p>
        </p:txBody>
      </p:sp>
      <p:sp>
        <p:nvSpPr>
          <p:cNvPr id="74" name="Google Shape;74;p5"/>
          <p:cNvSpPr txBox="1"/>
          <p:nvPr/>
        </p:nvSpPr>
        <p:spPr>
          <a:xfrm>
            <a:off x="298006" y="5584288"/>
            <a:ext cx="6178377" cy="3374645"/>
          </a:xfrm>
          <a:prstGeom prst="rect">
            <a:avLst/>
          </a:prstGeom>
          <a:noFill/>
          <a:ln>
            <a:noFill/>
          </a:ln>
        </p:spPr>
        <p:txBody>
          <a:bodyPr spcFirstLastPara="1" wrap="square" lIns="80669" tIns="40324" rIns="80669" bIns="40324" anchor="t" anchorCtr="0">
            <a:spAutoFit/>
          </a:bodyPr>
          <a:lstStyle/>
          <a:p>
            <a:pPr>
              <a:spcBef>
                <a:spcPts val="600"/>
              </a:spcBef>
            </a:pPr>
            <a:r>
              <a:rPr lang="en-US" sz="1400" dirty="0" smtClean="0">
                <a:solidFill>
                  <a:schemeClr val="dk1"/>
                </a:solidFill>
                <a:latin typeface="Arial"/>
                <a:ea typeface="Arial"/>
                <a:cs typeface="Arial"/>
                <a:sym typeface="Arial"/>
              </a:rPr>
              <a:t>This toolkit includes sample summer meals outreach materials in English and Spanish. There are resources to advertise summer meals sites in your community, and there are resources to advertise No Kid </a:t>
            </a:r>
            <a:r>
              <a:rPr lang="en-US" sz="1400" dirty="0" err="1" smtClean="0">
                <a:solidFill>
                  <a:schemeClr val="dk1"/>
                </a:solidFill>
                <a:latin typeface="Arial"/>
                <a:ea typeface="Arial"/>
                <a:cs typeface="Arial"/>
                <a:sym typeface="Arial"/>
              </a:rPr>
              <a:t>Hungry’s</a:t>
            </a:r>
            <a:r>
              <a:rPr lang="en-US" sz="1400" dirty="0" smtClean="0">
                <a:solidFill>
                  <a:schemeClr val="dk1"/>
                </a:solidFill>
                <a:latin typeface="Arial"/>
                <a:ea typeface="Arial"/>
                <a:cs typeface="Arial"/>
                <a:sym typeface="Arial"/>
              </a:rPr>
              <a:t> Summer Texting Hotline. Please </a:t>
            </a:r>
            <a:r>
              <a:rPr lang="en-US" sz="1400" dirty="0">
                <a:solidFill>
                  <a:schemeClr val="dk1"/>
                </a:solidFill>
                <a:latin typeface="Arial"/>
                <a:ea typeface="Arial"/>
                <a:cs typeface="Arial"/>
                <a:sym typeface="Arial"/>
              </a:rPr>
              <a:t>feel free to customize these assets with the local details and specifics that </a:t>
            </a:r>
            <a:r>
              <a:rPr lang="en-US" sz="1400" dirty="0" smtClean="0">
                <a:solidFill>
                  <a:schemeClr val="dk1"/>
                </a:solidFill>
                <a:latin typeface="Arial"/>
                <a:ea typeface="Arial"/>
                <a:cs typeface="Arial"/>
                <a:sym typeface="Arial"/>
              </a:rPr>
              <a:t>best serve your community. </a:t>
            </a:r>
          </a:p>
          <a:p>
            <a:pPr>
              <a:spcBef>
                <a:spcPts val="600"/>
              </a:spcBef>
            </a:pPr>
            <a:endParaRPr lang="en-US" sz="1100" dirty="0">
              <a:solidFill>
                <a:schemeClr val="dk1"/>
              </a:solidFill>
              <a:latin typeface="Arial"/>
              <a:cs typeface="Arial"/>
              <a:sym typeface="Arial"/>
            </a:endParaRPr>
          </a:p>
          <a:p>
            <a:pPr marL="365760" lvl="1" indent="-1714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Sample Language for Flyers, Emails/Letters to Families, and </a:t>
            </a:r>
            <a:r>
              <a:rPr lang="en-US" sz="1400" dirty="0" err="1" smtClean="0">
                <a:latin typeface="Arial" panose="020B0604020202020204" pitchFamily="34" charset="0"/>
                <a:cs typeface="Arial" panose="020B0604020202020204" pitchFamily="34" charset="0"/>
              </a:rPr>
              <a:t>Robo</a:t>
            </a:r>
            <a:r>
              <a:rPr lang="en-US" sz="1400" dirty="0" smtClean="0">
                <a:latin typeface="Arial" panose="020B0604020202020204" pitchFamily="34" charset="0"/>
                <a:cs typeface="Arial" panose="020B0604020202020204" pitchFamily="34" charset="0"/>
              </a:rPr>
              <a:t>-Calls (p.2-3)</a:t>
            </a:r>
          </a:p>
          <a:p>
            <a:pPr marL="365760" lvl="1" indent="-1714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Sample Social Media Posts – Summer Meals Sites (p.4)</a:t>
            </a:r>
          </a:p>
          <a:p>
            <a:pPr marL="365760" lvl="1" indent="-1714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Sample Social Media Posts – No Kid Hungry Texting Hotline (p.5)</a:t>
            </a:r>
          </a:p>
          <a:p>
            <a:pPr marL="365760" lvl="1" indent="-1714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Template Flyers (p.6-7)</a:t>
            </a:r>
          </a:p>
          <a:p>
            <a:pPr marL="365760" lvl="1" indent="-171450">
              <a:spcAft>
                <a:spcPts val="600"/>
              </a:spcAft>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Images for social media posts (English and Spanish) can be found </a:t>
            </a:r>
            <a:r>
              <a:rPr lang="en-US" sz="1400" b="1" dirty="0" smtClean="0">
                <a:latin typeface="Arial" panose="020B0604020202020204" pitchFamily="34" charset="0"/>
                <a:cs typeface="Arial" panose="020B0604020202020204" pitchFamily="34" charset="0"/>
                <a:hlinkClick r:id="rId4"/>
              </a:rPr>
              <a:t>here</a:t>
            </a:r>
            <a:r>
              <a:rPr lang="en-US" sz="1400" b="1" dirty="0" smtClean="0">
                <a:latin typeface="Arial" panose="020B0604020202020204" pitchFamily="34" charset="0"/>
                <a:cs typeface="Arial" panose="020B0604020202020204" pitchFamily="34" charset="0"/>
              </a:rPr>
              <a:t>.</a:t>
            </a:r>
          </a:p>
        </p:txBody>
      </p:sp>
      <p:grpSp>
        <p:nvGrpSpPr>
          <p:cNvPr id="6" name="Group 5"/>
          <p:cNvGrpSpPr/>
          <p:nvPr/>
        </p:nvGrpSpPr>
        <p:grpSpPr>
          <a:xfrm>
            <a:off x="108147" y="581776"/>
            <a:ext cx="6695641" cy="1367724"/>
            <a:chOff x="78616" y="233824"/>
            <a:chExt cx="6695641" cy="1367724"/>
          </a:xfrm>
        </p:grpSpPr>
        <p:cxnSp>
          <p:nvCxnSpPr>
            <p:cNvPr id="10" name="Straight Connector 9"/>
            <p:cNvCxnSpPr/>
            <p:nvPr/>
          </p:nvCxnSpPr>
          <p:spPr>
            <a:xfrm>
              <a:off x="912369" y="783171"/>
              <a:ext cx="5029200" cy="0"/>
            </a:xfrm>
            <a:prstGeom prst="line">
              <a:avLst/>
            </a:prstGeom>
            <a:ln w="165100">
              <a:solidFill>
                <a:srgbClr val="FDB917"/>
              </a:solidFill>
            </a:ln>
          </p:spPr>
          <p:style>
            <a:lnRef idx="1">
              <a:schemeClr val="accent1"/>
            </a:lnRef>
            <a:fillRef idx="0">
              <a:schemeClr val="accent1"/>
            </a:fillRef>
            <a:effectRef idx="0">
              <a:schemeClr val="accent1"/>
            </a:effectRef>
            <a:fontRef idx="minor">
              <a:schemeClr val="tx1"/>
            </a:fontRef>
          </p:style>
        </p:cxnSp>
        <p:sp>
          <p:nvSpPr>
            <p:cNvPr id="70" name="Google Shape;70;p5"/>
            <p:cNvSpPr txBox="1"/>
            <p:nvPr/>
          </p:nvSpPr>
          <p:spPr>
            <a:xfrm>
              <a:off x="440011" y="233824"/>
              <a:ext cx="6043912" cy="758544"/>
            </a:xfrm>
            <a:prstGeom prst="rect">
              <a:avLst/>
            </a:prstGeom>
            <a:noFill/>
            <a:ln>
              <a:noFill/>
            </a:ln>
          </p:spPr>
          <p:txBody>
            <a:bodyPr spcFirstLastPara="1" wrap="square" lIns="80669" tIns="40324" rIns="80669" bIns="40324" anchor="t" anchorCtr="0">
              <a:spAutoFit/>
            </a:bodyPr>
            <a:lstStyle/>
            <a:p>
              <a:pPr algn="ctr"/>
              <a:r>
                <a:rPr lang="en-US" sz="4400" spc="40" dirty="0" smtClean="0">
                  <a:solidFill>
                    <a:schemeClr val="bg2">
                      <a:lumMod val="25000"/>
                    </a:schemeClr>
                  </a:solidFill>
                  <a:latin typeface="Gotham Bold" pitchFamily="50" charset="0"/>
                  <a:ea typeface="Arial"/>
                  <a:cs typeface="Arial"/>
                  <a:sym typeface="Arial"/>
                </a:rPr>
                <a:t>SUMMER MEALS</a:t>
              </a:r>
              <a:endParaRPr dirty="0" smtClean="0">
                <a:solidFill>
                  <a:schemeClr val="bg1">
                    <a:lumMod val="50000"/>
                  </a:schemeClr>
                </a:solidFill>
                <a:latin typeface="Gotham Bold" pitchFamily="50" charset="0"/>
              </a:endParaRPr>
            </a:p>
          </p:txBody>
        </p:sp>
        <p:cxnSp>
          <p:nvCxnSpPr>
            <p:cNvPr id="11" name="Straight Connector 10"/>
            <p:cNvCxnSpPr/>
            <p:nvPr/>
          </p:nvCxnSpPr>
          <p:spPr>
            <a:xfrm>
              <a:off x="1638796" y="1396497"/>
              <a:ext cx="3566160" cy="0"/>
            </a:xfrm>
            <a:prstGeom prst="line">
              <a:avLst/>
            </a:prstGeom>
            <a:ln w="165100">
              <a:solidFill>
                <a:srgbClr val="FDB917"/>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8616" y="832107"/>
              <a:ext cx="6695641" cy="769441"/>
            </a:xfrm>
            <a:prstGeom prst="rect">
              <a:avLst/>
            </a:prstGeom>
          </p:spPr>
          <p:txBody>
            <a:bodyPr wrap="square">
              <a:spAutoFit/>
            </a:bodyPr>
            <a:lstStyle/>
            <a:p>
              <a:pPr algn="ctr"/>
              <a:r>
                <a:rPr lang="en-US" sz="4400" spc="40" dirty="0" smtClean="0">
                  <a:solidFill>
                    <a:schemeClr val="bg2">
                      <a:lumMod val="25000"/>
                    </a:schemeClr>
                  </a:solidFill>
                  <a:latin typeface="Gotham Bold" pitchFamily="50" charset="0"/>
                  <a:ea typeface="Arial"/>
                  <a:cs typeface="Arial"/>
                  <a:sym typeface="Arial"/>
                </a:rPr>
                <a:t>OUTREACH</a:t>
              </a:r>
              <a:endParaRPr lang="en-US" sz="4400" spc="40" dirty="0">
                <a:solidFill>
                  <a:schemeClr val="bg2">
                    <a:lumMod val="25000"/>
                  </a:schemeClr>
                </a:solidFill>
                <a:latin typeface="Gotham Bold" pitchFamily="50" charset="0"/>
                <a:ea typeface="Arial"/>
                <a:cs typeface="Arial"/>
                <a:sym typeface="Arial"/>
              </a:endParaRPr>
            </a:p>
          </p:txBody>
        </p:sp>
      </p:grpSp>
      <p:grpSp>
        <p:nvGrpSpPr>
          <p:cNvPr id="7" name="Group 6"/>
          <p:cNvGrpSpPr/>
          <p:nvPr/>
        </p:nvGrpSpPr>
        <p:grpSpPr>
          <a:xfrm>
            <a:off x="3985599" y="2244321"/>
            <a:ext cx="2670773" cy="2623683"/>
            <a:chOff x="4038041" y="1963515"/>
            <a:chExt cx="2670773" cy="2623683"/>
          </a:xfrm>
        </p:grpSpPr>
        <p:pic>
          <p:nvPicPr>
            <p:cNvPr id="14" name="Google Shape;54;p3" descr="https://uc4a28e9093a8629bb8af70be17c.previews.dropboxusercontent.com/p/thumb/AA1u4x_9gOTprZaAx_c8INLD8aClO4bfLgI6J2tDVZ1GnJ4ecjex_qXnMUBJE6mUpQ10KDfTV90p8TNQ8JgVmB16-H3khco1zbgysuTpZjFCAsV3ItrmX_yqmzLhmi9no28SfpCqKRwLN5h-7bXu3Ks5i6wdgjnHoxV4aEh_BOVTeuv8fdLnCnav1TE6bHyyxi6LGc_fRCsTRm8uE0ro4VVjz3le8mfDv7-I-MOqiC9ni5EgFYWLl5YiPhIiCfpPRGC6DemVvE8YqYxBwyI9xsSu8eIzU43-XVrvmCzF2tLYPg4aXxBrCMMBBZZqhwKTK8zFxMKDEHST46JlzaGgx0MKbSyUrbuIHqShx6KBi3c2bw/p.jpeg?fv_content=true&amp;size_mode=5"/>
            <p:cNvPicPr preferRelativeResize="0"/>
            <p:nvPr/>
          </p:nvPicPr>
          <p:blipFill rotWithShape="1">
            <a:blip r:embed="rId5">
              <a:alphaModFix/>
            </a:blip>
            <a:srcRect/>
            <a:stretch/>
          </p:blipFill>
          <p:spPr>
            <a:xfrm>
              <a:off x="4038041" y="1963515"/>
              <a:ext cx="2670773" cy="1258765"/>
            </a:xfrm>
            <a:prstGeom prst="rect">
              <a:avLst/>
            </a:prstGeom>
            <a:noFill/>
            <a:ln>
              <a:noFill/>
            </a:ln>
          </p:spPr>
        </p:pic>
        <p:pic>
          <p:nvPicPr>
            <p:cNvPr id="15" name="Google Shape;55;p3" descr="https://uc895b93e9c3fe811b004d193408.previews.dropboxusercontent.com/p/thumb/AA2ttNAjfB0n5184xCXadzDoK4S8gNEE9tq-AbzYA3ZebsN-t19vkI3NPlyS0hftPajURWUCcQxmz7Y2vAcSmdECDiI-4x1RWY1BaNQakER9XCoUVqUFvD5mkEPbd2Lvkoovawvr8n_g-_DArluqq7BXypCPInQq0gy0ChWDMfveXd22oN1786Xr2O7vH2HrSJafN9I10oIXsT_oCoUV1bSyi45tM8WX0mthe2wQ8u89Hh0-Ee9lmUH7jw0N4U5gMU2fKZfGBVxVtN-crt6a3r1t3EvV_LgwJ7ktQlBk3P8JbQDRGFOA3-JVeJiPWQa3B4oMIiat_PB3h8lm9qvw8QyM89PpoKz2QH7RI5PExyaxmg/p.jpeg?fv_content=true&amp;size_mode=5"/>
            <p:cNvPicPr preferRelativeResize="0"/>
            <p:nvPr/>
          </p:nvPicPr>
          <p:blipFill rotWithShape="1">
            <a:blip r:embed="rId6">
              <a:alphaModFix/>
            </a:blip>
            <a:srcRect/>
            <a:stretch/>
          </p:blipFill>
          <p:spPr>
            <a:xfrm>
              <a:off x="4038041" y="3328433"/>
              <a:ext cx="2670773" cy="1258765"/>
            </a:xfrm>
            <a:prstGeom prst="rect">
              <a:avLst/>
            </a:prstGeom>
            <a:noFill/>
            <a:ln>
              <a:noFill/>
            </a:ln>
          </p:spPr>
        </p:pic>
      </p:grpSp>
      <p:sp>
        <p:nvSpPr>
          <p:cNvPr id="5" name="Rectangle 4"/>
          <p:cNvSpPr/>
          <p:nvPr/>
        </p:nvSpPr>
        <p:spPr>
          <a:xfrm>
            <a:off x="81229" y="5198949"/>
            <a:ext cx="6695641" cy="507831"/>
          </a:xfrm>
          <a:prstGeom prst="rect">
            <a:avLst/>
          </a:prstGeom>
        </p:spPr>
        <p:txBody>
          <a:bodyPr wrap="square">
            <a:spAutoFit/>
          </a:bodyPr>
          <a:lstStyle/>
          <a:p>
            <a:pPr algn="ctr">
              <a:lnSpc>
                <a:spcPct val="150000"/>
              </a:lnSpc>
              <a:spcAft>
                <a:spcPts val="529"/>
              </a:spcAft>
            </a:pPr>
            <a:r>
              <a:rPr lang="en-US" dirty="0">
                <a:solidFill>
                  <a:srgbClr val="F26722"/>
                </a:solidFill>
                <a:latin typeface="Gotham Bold" pitchFamily="50" charset="0"/>
                <a:ea typeface="Arial"/>
                <a:cs typeface="Arial"/>
                <a:sym typeface="Arial"/>
              </a:rPr>
              <a:t>Tools to Connect Families to Free Meals this Summer</a:t>
            </a:r>
            <a:endParaRPr lang="en-US" dirty="0">
              <a:solidFill>
                <a:srgbClr val="F26722"/>
              </a:solidFill>
              <a:latin typeface="Gotham Bold" pitchFamily="50" charset="0"/>
            </a:endParaRPr>
          </a:p>
        </p:txBody>
      </p:sp>
    </p:spTree>
    <p:extLst>
      <p:ext uri="{BB962C8B-B14F-4D97-AF65-F5344CB8AC3E}">
        <p14:creationId xmlns:p14="http://schemas.microsoft.com/office/powerpoint/2010/main" val="1861470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p5"/>
          <p:cNvSpPr txBox="1"/>
          <p:nvPr/>
        </p:nvSpPr>
        <p:spPr>
          <a:xfrm>
            <a:off x="359685" y="146095"/>
            <a:ext cx="6135851" cy="727766"/>
          </a:xfrm>
          <a:prstGeom prst="rect">
            <a:avLst/>
          </a:prstGeom>
          <a:noFill/>
          <a:ln>
            <a:noFill/>
          </a:ln>
        </p:spPr>
        <p:txBody>
          <a:bodyPr spcFirstLastPara="1" wrap="square" lIns="80669" tIns="40324" rIns="80669" bIns="40324" anchor="t" anchorCtr="0">
            <a:spAutoFit/>
          </a:bodyPr>
          <a:lstStyle/>
          <a:p>
            <a:pPr algn="ctr"/>
            <a:r>
              <a:rPr lang="en-US" sz="2800" dirty="0" smtClean="0">
                <a:solidFill>
                  <a:srgbClr val="F26722"/>
                </a:solidFill>
                <a:latin typeface="Gotham Bold" pitchFamily="50" charset="0"/>
                <a:ea typeface="Arial"/>
                <a:cs typeface="Arial"/>
                <a:sym typeface="Arial"/>
              </a:rPr>
              <a:t>Sample Language: English</a:t>
            </a:r>
          </a:p>
          <a:p>
            <a:pPr algn="ctr"/>
            <a:r>
              <a:rPr lang="en-US" sz="1400" dirty="0" smtClean="0">
                <a:solidFill>
                  <a:schemeClr val="bg1">
                    <a:lumMod val="50000"/>
                  </a:schemeClr>
                </a:solidFill>
                <a:latin typeface="Gotham Bold" pitchFamily="50" charset="0"/>
                <a:ea typeface="Arial"/>
                <a:cs typeface="Arial"/>
                <a:sym typeface="Arial"/>
              </a:rPr>
              <a:t>for Outreach to Families in your Community about Summer Meals</a:t>
            </a:r>
            <a:endParaRPr sz="1400" dirty="0" smtClean="0">
              <a:solidFill>
                <a:schemeClr val="bg1">
                  <a:lumMod val="50000"/>
                </a:schemeClr>
              </a:solidFill>
              <a:latin typeface="Gotham Bold" pitchFamily="50" charset="0"/>
            </a:endParaRPr>
          </a:p>
        </p:txBody>
      </p:sp>
      <p:sp>
        <p:nvSpPr>
          <p:cNvPr id="6" name="Rectangle 5"/>
          <p:cNvSpPr/>
          <p:nvPr/>
        </p:nvSpPr>
        <p:spPr>
          <a:xfrm>
            <a:off x="392637" y="999696"/>
            <a:ext cx="6135851" cy="7917552"/>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Free Meal Site Flyer</a:t>
            </a:r>
          </a:p>
          <a:p>
            <a:endParaRPr lang="en-US" sz="1050" dirty="0" smtClean="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The COVID-19 pandemic has caused financial strain for many families in our community. Schools and local organizations are providing free meals for kids and teens while schools are closed, ensuring they get the nutrition they need to stay healthy this summer and return to school ready to learn. </a:t>
            </a:r>
          </a:p>
          <a:p>
            <a:endParaRPr lang="en-US" sz="1050" dirty="0" smtClean="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[Add in your own meals site information, such as the times and locations meals are being served and any additional details like if a curbside pick-up model is being used and whether kids need to be present.]</a:t>
            </a:r>
          </a:p>
          <a:p>
            <a:endParaRPr lang="en-US" sz="1600" b="1"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Email </a:t>
            </a:r>
            <a:r>
              <a:rPr lang="en-US" sz="1600" b="1" dirty="0">
                <a:latin typeface="Arial" panose="020B0604020202020204" pitchFamily="34" charset="0"/>
                <a:cs typeface="Arial" panose="020B0604020202020204" pitchFamily="34" charset="0"/>
              </a:rPr>
              <a:t>or Letter to Families</a:t>
            </a:r>
          </a:p>
          <a:p>
            <a:r>
              <a:rPr lang="en-US" sz="1050" dirty="0">
                <a:latin typeface="Arial" panose="020B0604020202020204" pitchFamily="34" charset="0"/>
                <a:cs typeface="Arial" panose="020B0604020202020204" pitchFamily="34" charset="0"/>
              </a:rPr>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Dear </a:t>
            </a:r>
            <a:r>
              <a:rPr lang="en-US" sz="1050" dirty="0" smtClean="0">
                <a:latin typeface="Arial" panose="020B0604020202020204" pitchFamily="34" charset="0"/>
                <a:cs typeface="Arial" panose="020B0604020202020204" pitchFamily="34" charset="0"/>
              </a:rPr>
              <a:t>Families,</a:t>
            </a:r>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As you know, the coronavirus has caused a catastrophic economic crisis as well as a health one. This pandemic continues to impact families in our district in many ways, including layoffs, income changes and financial strain. </a:t>
            </a:r>
          </a:p>
          <a:p>
            <a:r>
              <a:rPr lang="en-US" sz="1050" dirty="0">
                <a:latin typeface="Arial" panose="020B0604020202020204" pitchFamily="34" charset="0"/>
                <a:cs typeface="Arial" panose="020B0604020202020204" pitchFamily="34" charset="0"/>
              </a:rPr>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There are resources in our community that can help ensure you have the nutritious food your family needs to stay </a:t>
            </a:r>
            <a:r>
              <a:rPr lang="en-US" sz="1050" dirty="0" smtClean="0">
                <a:latin typeface="Arial" panose="020B0604020202020204" pitchFamily="34" charset="0"/>
                <a:cs typeface="Arial" panose="020B0604020202020204" pitchFamily="34" charset="0"/>
              </a:rPr>
              <a:t>healthy. Free</a:t>
            </a:r>
            <a:r>
              <a:rPr lang="en-US" sz="1050" dirty="0">
                <a:latin typeface="Arial" panose="020B0604020202020204" pitchFamily="34" charset="0"/>
                <a:cs typeface="Arial" panose="020B0604020202020204" pitchFamily="34" charset="0"/>
              </a:rPr>
              <a:t>, healthy meals are being offered by many schools and community organizations in our area. [Insert details about specific meals program]. OR Many sites may allow parents to pick meals up to take home for kids; others may offer meal drop off. Parents and caregivers can text “food” or “comida” to 877-877 to find nearby meal sites. [link to info about local meal sites]</a:t>
            </a: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600" b="1" dirty="0" err="1">
                <a:latin typeface="Arial" panose="020B0604020202020204" pitchFamily="34" charset="0"/>
                <a:cs typeface="Arial" panose="020B0604020202020204" pitchFamily="34" charset="0"/>
              </a:rPr>
              <a:t>Robocall</a:t>
            </a:r>
            <a:r>
              <a:rPr lang="en-US" sz="1600" b="1" dirty="0">
                <a:latin typeface="Arial" panose="020B0604020202020204" pitchFamily="34" charset="0"/>
                <a:cs typeface="Arial" panose="020B0604020202020204" pitchFamily="34" charset="0"/>
              </a:rPr>
              <a:t> Script</a:t>
            </a:r>
          </a:p>
          <a:p>
            <a:pPr marL="171450" indent="-171450">
              <a:buFont typeface="Arial" panose="020B0604020202020204" pitchFamily="34" charset="0"/>
              <a:buChar char="•"/>
            </a:pPr>
            <a:endParaRPr lang="en-US" sz="105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Hello, this is [NAME].</a:t>
            </a:r>
          </a:p>
          <a:p>
            <a:pPr marL="171450" indent="-171450">
              <a:buFont typeface="Arial" panose="020B0604020202020204" pitchFamily="34" charset="0"/>
              <a:buChar char="•"/>
            </a:pPr>
            <a:endParaRPr lang="en-US" sz="105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smtClean="0">
                <a:latin typeface="Arial" panose="020B0604020202020204" pitchFamily="34" charset="0"/>
                <a:cs typeface="Arial" panose="020B0604020202020204" pitchFamily="34" charset="0"/>
              </a:rPr>
              <a:t>The </a:t>
            </a:r>
            <a:r>
              <a:rPr lang="en-US" sz="1050" dirty="0">
                <a:latin typeface="Arial" panose="020B0604020202020204" pitchFamily="34" charset="0"/>
                <a:cs typeface="Arial" panose="020B0604020202020204" pitchFamily="34" charset="0"/>
              </a:rPr>
              <a:t>coronavirus has created an </a:t>
            </a:r>
            <a:r>
              <a:rPr lang="en-US" sz="1050" dirty="0" smtClean="0">
                <a:latin typeface="Arial" panose="020B0604020202020204" pitchFamily="34" charset="0"/>
                <a:cs typeface="Arial" panose="020B0604020202020204" pitchFamily="34" charset="0"/>
              </a:rPr>
              <a:t>economic </a:t>
            </a:r>
            <a:r>
              <a:rPr lang="en-US" sz="1050" dirty="0">
                <a:latin typeface="Arial" panose="020B0604020202020204" pitchFamily="34" charset="0"/>
                <a:cs typeface="Arial" panose="020B0604020202020204" pitchFamily="34" charset="0"/>
              </a:rPr>
              <a:t>crisis in our community as well as a health one. I want to be sure you know where you can find free, healthy meals for your kids this summer</a:t>
            </a:r>
            <a:r>
              <a:rPr lang="en-US" sz="105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Schools and local organizations are providing free meals for kids and teens while schools are closed, ensuring they get the nutrition they need to stay healthy this summer and return to school ready to learn. </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[Insert details about specific meals program]. OR You can text “food” or “comida” to 877-877 to find nearby meal sites. </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No questions asked. No registration needed. It’s just healthy food for kids who need it.</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If you have general questions or want more information, please visit our website at [INSERT WEBSITE] or call [INSERT PHONE NUMBER]</a:t>
            </a:r>
          </a:p>
          <a:p>
            <a:pPr marL="171450"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Have a safe, healthy summer. </a:t>
            </a:r>
          </a:p>
        </p:txBody>
      </p:sp>
      <p:grpSp>
        <p:nvGrpSpPr>
          <p:cNvPr id="14" name="Group 13"/>
          <p:cNvGrpSpPr/>
          <p:nvPr/>
        </p:nvGrpSpPr>
        <p:grpSpPr>
          <a:xfrm>
            <a:off x="-144" y="0"/>
            <a:ext cx="92202" cy="9144000"/>
            <a:chOff x="-144" y="0"/>
            <a:chExt cx="92202" cy="9144000"/>
          </a:xfrm>
        </p:grpSpPr>
        <p:sp>
          <p:nvSpPr>
            <p:cNvPr id="9" name="Rectangle 8"/>
            <p:cNvSpPr/>
            <p:nvPr/>
          </p:nvSpPr>
          <p:spPr>
            <a:xfrm>
              <a:off x="618" y="0"/>
              <a:ext cx="91440" cy="9144000"/>
            </a:xfrm>
            <a:prstGeom prst="rect">
              <a:avLst/>
            </a:prstGeom>
            <a:solidFill>
              <a:srgbClr val="63C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4" y="0"/>
              <a:ext cx="91440" cy="2197100"/>
            </a:xfrm>
            <a:prstGeom prst="rect">
              <a:avLst/>
            </a:prstGeom>
            <a:solidFill>
              <a:srgbClr val="FDB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8" y="2197100"/>
              <a:ext cx="91440" cy="2197100"/>
            </a:xfrm>
            <a:prstGeom prst="rect">
              <a:avLst/>
            </a:prstGeom>
            <a:solidFill>
              <a:srgbClr val="F26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oogle Shape;72;p5"/>
          <p:cNvPicPr preferRelativeResize="0"/>
          <p:nvPr/>
        </p:nvPicPr>
        <p:blipFill rotWithShape="1">
          <a:blip r:embed="rId2">
            <a:alphaModFix/>
          </a:blip>
          <a:srcRect/>
          <a:stretch/>
        </p:blipFill>
        <p:spPr>
          <a:xfrm>
            <a:off x="5689600" y="8585200"/>
            <a:ext cx="1123096" cy="507510"/>
          </a:xfrm>
          <a:prstGeom prst="rect">
            <a:avLst/>
          </a:prstGeom>
          <a:noFill/>
          <a:ln>
            <a:noFill/>
          </a:ln>
        </p:spPr>
      </p:pic>
    </p:spTree>
    <p:extLst>
      <p:ext uri="{BB962C8B-B14F-4D97-AF65-F5344CB8AC3E}">
        <p14:creationId xmlns:p14="http://schemas.microsoft.com/office/powerpoint/2010/main" val="322975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0;p5"/>
          <p:cNvSpPr txBox="1"/>
          <p:nvPr/>
        </p:nvSpPr>
        <p:spPr>
          <a:xfrm>
            <a:off x="288532" y="207879"/>
            <a:ext cx="6378968" cy="727766"/>
          </a:xfrm>
          <a:prstGeom prst="rect">
            <a:avLst/>
          </a:prstGeom>
          <a:noFill/>
          <a:ln>
            <a:noFill/>
          </a:ln>
        </p:spPr>
        <p:txBody>
          <a:bodyPr spcFirstLastPara="1" wrap="square" lIns="80669" tIns="40324" rIns="80669" bIns="40324" anchor="t" anchorCtr="0">
            <a:spAutoFit/>
          </a:bodyPr>
          <a:lstStyle/>
          <a:p>
            <a:pPr algn="ctr"/>
            <a:r>
              <a:rPr lang="en-US" sz="2800" dirty="0" smtClean="0">
                <a:solidFill>
                  <a:srgbClr val="F26722"/>
                </a:solidFill>
                <a:latin typeface="Gotham Bold" pitchFamily="50" charset="0"/>
                <a:ea typeface="Arial"/>
                <a:cs typeface="Arial"/>
                <a:sym typeface="Arial"/>
              </a:rPr>
              <a:t>Sample Language: Spanish</a:t>
            </a:r>
          </a:p>
          <a:p>
            <a:pPr algn="ctr"/>
            <a:r>
              <a:rPr lang="en-US" sz="1400" dirty="0">
                <a:solidFill>
                  <a:schemeClr val="bg1">
                    <a:lumMod val="50000"/>
                  </a:schemeClr>
                </a:solidFill>
                <a:latin typeface="Gotham Bold" pitchFamily="50" charset="0"/>
                <a:ea typeface="Arial"/>
                <a:cs typeface="Arial"/>
                <a:sym typeface="Arial"/>
              </a:rPr>
              <a:t>for Outreach to Families in your Community about Summer Meals</a:t>
            </a:r>
            <a:endParaRPr lang="en-US" sz="1400" dirty="0">
              <a:solidFill>
                <a:schemeClr val="bg1">
                  <a:lumMod val="50000"/>
                </a:schemeClr>
              </a:solidFill>
              <a:latin typeface="Gotham Bold" pitchFamily="50" charset="0"/>
            </a:endParaRPr>
          </a:p>
        </p:txBody>
      </p:sp>
      <p:sp>
        <p:nvSpPr>
          <p:cNvPr id="6" name="Rectangle 5"/>
          <p:cNvSpPr/>
          <p:nvPr/>
        </p:nvSpPr>
        <p:spPr>
          <a:xfrm>
            <a:off x="407248" y="957143"/>
            <a:ext cx="6067693" cy="8186857"/>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Free Meal Site Flyer</a:t>
            </a:r>
          </a:p>
          <a:p>
            <a:endParaRPr lang="en-US" sz="1050" dirty="0" smtClean="0">
              <a:latin typeface="Arial" panose="020B0604020202020204" pitchFamily="34" charset="0"/>
              <a:cs typeface="Arial" panose="020B0604020202020204" pitchFamily="34" charset="0"/>
            </a:endParaRPr>
          </a:p>
          <a:p>
            <a:r>
              <a:rPr lang="es-ES" sz="1050" dirty="0">
                <a:latin typeface="Arial" panose="020B0604020202020204" pitchFamily="34" charset="0"/>
                <a:cs typeface="Arial" panose="020B0604020202020204" pitchFamily="34" charset="0"/>
              </a:rPr>
              <a:t>La pandemia de la COVID-19 ha causado dificultades económicas para muchas familias en nuestra comunidad. Las escuelas y organizaciones locales están dando comidas gratis a niños y adolescentes mientras las escuelas permanecen cerradas, asegurándose de que reciban la nutrición que necesitan para estar sanos este verano y para que puedan volver a la escuela listos para aprender</a:t>
            </a:r>
            <a:r>
              <a:rPr lang="es-ES" sz="1050" dirty="0" smtClean="0">
                <a:latin typeface="Arial" panose="020B0604020202020204" pitchFamily="34" charset="0"/>
                <a:cs typeface="Arial" panose="020B0604020202020204" pitchFamily="34" charset="0"/>
              </a:rPr>
              <a:t>.</a:t>
            </a:r>
          </a:p>
          <a:p>
            <a:endParaRPr lang="es-ES" sz="1050" dirty="0" smtClean="0">
              <a:latin typeface="Arial" panose="020B0604020202020204" pitchFamily="34" charset="0"/>
              <a:cs typeface="Arial" panose="020B0604020202020204" pitchFamily="34" charset="0"/>
            </a:endParaRPr>
          </a:p>
          <a:p>
            <a:r>
              <a:rPr lang="es-ES" sz="1050" dirty="0" smtClean="0">
                <a:latin typeface="Arial" panose="020B0604020202020204" pitchFamily="34" charset="0"/>
                <a:cs typeface="Arial" panose="020B0604020202020204" pitchFamily="34" charset="0"/>
              </a:rPr>
              <a:t>Este verano, distribuiremos </a:t>
            </a:r>
            <a:r>
              <a:rPr lang="es-ES" sz="1050" dirty="0">
                <a:latin typeface="Arial" panose="020B0604020202020204" pitchFamily="34" charset="0"/>
                <a:cs typeface="Arial" panose="020B0604020202020204" pitchFamily="34" charset="0"/>
              </a:rPr>
              <a:t>comidas gratis para niños de hasta 18 años desde [TIME] en [LOCATION]. Esta semana, estaremos sirviendo comidas sabrosas incluyendo [EXAMPLE OF FOOD].</a:t>
            </a:r>
            <a:r>
              <a:rPr lang="en-US" sz="1050" dirty="0" smtClean="0">
                <a:latin typeface="Arial" panose="020B0604020202020204" pitchFamily="34" charset="0"/>
                <a:cs typeface="Arial" panose="020B0604020202020204" pitchFamily="34" charset="0"/>
              </a:rPr>
              <a:t/>
            </a:r>
            <a:br>
              <a:rPr lang="en-US" sz="1050" dirty="0" smtClean="0">
                <a:latin typeface="Arial" panose="020B0604020202020204" pitchFamily="34" charset="0"/>
                <a:cs typeface="Arial" panose="020B0604020202020204" pitchFamily="34" charset="0"/>
              </a:rPr>
            </a:br>
            <a:endParaRPr lang="en-US" sz="1050"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Email or Letter to Families</a:t>
            </a:r>
            <a:endParaRPr lang="en-US" sz="1600" b="1"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
            </a:r>
            <a:br>
              <a:rPr lang="en-US" sz="1050" dirty="0" smtClean="0">
                <a:latin typeface="Arial" panose="020B0604020202020204" pitchFamily="34" charset="0"/>
                <a:cs typeface="Arial" panose="020B0604020202020204" pitchFamily="34" charset="0"/>
              </a:rPr>
            </a:br>
            <a:r>
              <a:rPr lang="es-ES" sz="1050" dirty="0">
                <a:latin typeface="Arial" panose="020B0604020202020204" pitchFamily="34" charset="0"/>
                <a:cs typeface="Arial" panose="020B0604020202020204" pitchFamily="34" charset="0"/>
              </a:rPr>
              <a:t>Como ya saben, el coronavirus ha causado una crisis económica y sanitaria catastrófica. La pandemia sigue impactando a las familias en nuestro distrito de muchas maneras, incluyendo despidos, cambios en los ingresos y dificultades económicas. </a:t>
            </a:r>
          </a:p>
          <a:p>
            <a:endParaRPr lang="es-ES" sz="1050" dirty="0">
              <a:latin typeface="Arial" panose="020B0604020202020204" pitchFamily="34" charset="0"/>
              <a:cs typeface="Arial" panose="020B0604020202020204" pitchFamily="34" charset="0"/>
            </a:endParaRPr>
          </a:p>
          <a:p>
            <a:r>
              <a:rPr lang="es-ES" sz="1050" dirty="0">
                <a:latin typeface="Arial" panose="020B0604020202020204" pitchFamily="34" charset="0"/>
                <a:cs typeface="Arial" panose="020B0604020202020204" pitchFamily="34" charset="0"/>
              </a:rPr>
              <a:t>Hay recursos en nuestra comunidad que pueden ayudarlos a asegurarse de que tienen la comida nutritiva que su familia necesita para estar sana. Muchas escuelas y organizaciones comunitarias ofrecen comidas sanas y gratuitas en su área [Incluya aquí los detalles específicos de los programas de </a:t>
            </a:r>
            <a:r>
              <a:rPr lang="es-ES" sz="1050" dirty="0" smtClean="0">
                <a:latin typeface="Arial" panose="020B0604020202020204" pitchFamily="34" charset="0"/>
                <a:cs typeface="Arial" panose="020B0604020202020204" pitchFamily="34" charset="0"/>
              </a:rPr>
              <a:t>alimentos]. ADEMÁS Muchos </a:t>
            </a:r>
            <a:r>
              <a:rPr lang="es-ES" sz="1050" dirty="0">
                <a:latin typeface="Arial" panose="020B0604020202020204" pitchFamily="34" charset="0"/>
                <a:cs typeface="Arial" panose="020B0604020202020204" pitchFamily="34" charset="0"/>
              </a:rPr>
              <a:t>sitios permiten que los padres recojan comidas para llevar a casa para los niños; otros ofrecen reparto de comidas. Los padres y cuidadores pueden mandar un mensaje de texto con la palabra “</a:t>
            </a:r>
            <a:r>
              <a:rPr lang="es-ES" sz="1050" dirty="0" err="1">
                <a:latin typeface="Arial" panose="020B0604020202020204" pitchFamily="34" charset="0"/>
                <a:cs typeface="Arial" panose="020B0604020202020204" pitchFamily="34" charset="0"/>
              </a:rPr>
              <a:t>food</a:t>
            </a:r>
            <a:r>
              <a:rPr lang="es-ES" sz="1050" dirty="0">
                <a:latin typeface="Arial" panose="020B0604020202020204" pitchFamily="34" charset="0"/>
                <a:cs typeface="Arial" panose="020B0604020202020204" pitchFamily="34" charset="0"/>
              </a:rPr>
              <a:t>’ o “comida” al 877-877 para encontrar el lugar de reparto más cercano. </a:t>
            </a: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b="1" dirty="0" err="1" smtClean="0">
                <a:latin typeface="Arial" panose="020B0604020202020204" pitchFamily="34" charset="0"/>
                <a:cs typeface="Arial" panose="020B0604020202020204" pitchFamily="34" charset="0"/>
              </a:rPr>
              <a:t>Robocall</a:t>
            </a:r>
            <a:r>
              <a:rPr lang="en-US" b="1" dirty="0" smtClean="0">
                <a:latin typeface="Arial" panose="020B0604020202020204" pitchFamily="34" charset="0"/>
                <a:cs typeface="Arial" panose="020B0604020202020204" pitchFamily="34" charset="0"/>
              </a:rPr>
              <a:t> Script</a:t>
            </a: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5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sz="1050" dirty="0" smtClean="0">
                <a:latin typeface="Arial" panose="020B0604020202020204" pitchFamily="34" charset="0"/>
                <a:cs typeface="Arial" panose="020B0604020202020204" pitchFamily="34" charset="0"/>
              </a:rPr>
              <a:t>Hola</a:t>
            </a:r>
            <a:r>
              <a:rPr lang="es-ES" sz="1050" dirty="0">
                <a:latin typeface="Arial" panose="020B0604020202020204" pitchFamily="34" charset="0"/>
                <a:cs typeface="Arial" panose="020B0604020202020204" pitchFamily="34" charset="0"/>
              </a:rPr>
              <a:t>, soy [NOMBRE</a:t>
            </a:r>
            <a:r>
              <a:rPr lang="es-ES" sz="105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s-E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sz="1050" dirty="0" smtClean="0">
                <a:latin typeface="Arial" panose="020B0604020202020204" pitchFamily="34" charset="0"/>
                <a:cs typeface="Arial" panose="020B0604020202020204" pitchFamily="34" charset="0"/>
              </a:rPr>
              <a:t>El </a:t>
            </a:r>
            <a:r>
              <a:rPr lang="es-ES" sz="1050" dirty="0">
                <a:latin typeface="Arial" panose="020B0604020202020204" pitchFamily="34" charset="0"/>
                <a:cs typeface="Arial" panose="020B0604020202020204" pitchFamily="34" charset="0"/>
              </a:rPr>
              <a:t>coronavirus ha creado una crisis económica y sanitaria en nuestra comunidad. Quiero que sepa dónde puede encontrar comidas sanas y gratuitas para sus hijos este verano. </a:t>
            </a:r>
            <a:endParaRPr lang="es-ES" sz="105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s-E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sz="1050" dirty="0" smtClean="0">
                <a:latin typeface="Arial" panose="020B0604020202020204" pitchFamily="34" charset="0"/>
                <a:cs typeface="Arial" panose="020B0604020202020204" pitchFamily="34" charset="0"/>
              </a:rPr>
              <a:t>Las </a:t>
            </a:r>
            <a:r>
              <a:rPr lang="es-ES" sz="1050" dirty="0">
                <a:latin typeface="Arial" panose="020B0604020202020204" pitchFamily="34" charset="0"/>
                <a:cs typeface="Arial" panose="020B0604020202020204" pitchFamily="34" charset="0"/>
              </a:rPr>
              <a:t>escuelas y organizaciones locales están dando comidas gratis a niños y adolescentes mientras las escuelas permanecen cerradas, asegurándose de que reciben la nutrición que necesitan para estar sanos este verano y para que puedan volver a la escuela listos para aprender</a:t>
            </a:r>
            <a:r>
              <a:rPr lang="es-ES" sz="105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s-E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sz="1050" dirty="0" smtClean="0">
                <a:latin typeface="Arial" panose="020B0604020202020204" pitchFamily="34" charset="0"/>
                <a:cs typeface="Arial" panose="020B0604020202020204" pitchFamily="34" charset="0"/>
              </a:rPr>
              <a:t>[</a:t>
            </a:r>
            <a:r>
              <a:rPr lang="es-ES" sz="1050" dirty="0">
                <a:latin typeface="Arial" panose="020B0604020202020204" pitchFamily="34" charset="0"/>
                <a:cs typeface="Arial" panose="020B0604020202020204" pitchFamily="34" charset="0"/>
              </a:rPr>
              <a:t>Incluya aquí los detalles específicos de los programas de alimentos]. O </a:t>
            </a:r>
            <a:r>
              <a:rPr lang="es-ES" sz="1050" dirty="0" smtClean="0">
                <a:latin typeface="Arial" panose="020B0604020202020204" pitchFamily="34" charset="0"/>
                <a:cs typeface="Arial" panose="020B0604020202020204" pitchFamily="34" charset="0"/>
              </a:rPr>
              <a:t>Puede </a:t>
            </a:r>
            <a:r>
              <a:rPr lang="es-ES" sz="1050" dirty="0">
                <a:latin typeface="Arial" panose="020B0604020202020204" pitchFamily="34" charset="0"/>
                <a:cs typeface="Arial" panose="020B0604020202020204" pitchFamily="34" charset="0"/>
              </a:rPr>
              <a:t>mandar un mensaje de texto con la palabra “</a:t>
            </a:r>
            <a:r>
              <a:rPr lang="es-ES" sz="1050" dirty="0" err="1">
                <a:latin typeface="Arial" panose="020B0604020202020204" pitchFamily="34" charset="0"/>
                <a:cs typeface="Arial" panose="020B0604020202020204" pitchFamily="34" charset="0"/>
              </a:rPr>
              <a:t>food</a:t>
            </a:r>
            <a:r>
              <a:rPr lang="es-ES" sz="1050" dirty="0">
                <a:latin typeface="Arial" panose="020B0604020202020204" pitchFamily="34" charset="0"/>
                <a:cs typeface="Arial" panose="020B0604020202020204" pitchFamily="34" charset="0"/>
              </a:rPr>
              <a:t>’ o “comida” al 877-877 para encontrar el lugar de reparto más cercano. </a:t>
            </a:r>
            <a:endParaRPr lang="es-ES" sz="105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s-E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sz="1050" dirty="0" smtClean="0">
                <a:latin typeface="Arial" panose="020B0604020202020204" pitchFamily="34" charset="0"/>
                <a:cs typeface="Arial" panose="020B0604020202020204" pitchFamily="34" charset="0"/>
              </a:rPr>
              <a:t>Sin </a:t>
            </a:r>
            <a:r>
              <a:rPr lang="es-ES" sz="1050" dirty="0">
                <a:latin typeface="Arial" panose="020B0604020202020204" pitchFamily="34" charset="0"/>
                <a:cs typeface="Arial" panose="020B0604020202020204" pitchFamily="34" charset="0"/>
              </a:rPr>
              <a:t>preguntas ni inscripciones. Es solamente comida sana para los niños que lo necesiten. </a:t>
            </a:r>
            <a:endParaRPr lang="es-ES" sz="105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s-E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sz="1050" dirty="0" smtClean="0">
                <a:latin typeface="Arial" panose="020B0604020202020204" pitchFamily="34" charset="0"/>
                <a:cs typeface="Arial" panose="020B0604020202020204" pitchFamily="34" charset="0"/>
              </a:rPr>
              <a:t>Si </a:t>
            </a:r>
            <a:r>
              <a:rPr lang="es-ES" sz="1050" dirty="0">
                <a:latin typeface="Arial" panose="020B0604020202020204" pitchFamily="34" charset="0"/>
                <a:cs typeface="Arial" panose="020B0604020202020204" pitchFamily="34" charset="0"/>
              </a:rPr>
              <a:t>tiene preguntas en general o quiere más información, favor de visitar </a:t>
            </a:r>
            <a:r>
              <a:rPr lang="es-ES" sz="1050" dirty="0" smtClean="0">
                <a:latin typeface="Arial" panose="020B0604020202020204" pitchFamily="34" charset="0"/>
                <a:cs typeface="Arial" panose="020B0604020202020204" pitchFamily="34" charset="0"/>
              </a:rPr>
              <a:t>nuestra </a:t>
            </a:r>
            <a:r>
              <a:rPr lang="es-ES" sz="1050" dirty="0">
                <a:latin typeface="Arial" panose="020B0604020202020204" pitchFamily="34" charset="0"/>
                <a:cs typeface="Arial" panose="020B0604020202020204" pitchFamily="34" charset="0"/>
              </a:rPr>
              <a:t>página web [PÁGINA WEB] o llame al [NÚMERO DE TELÉFONO</a:t>
            </a:r>
            <a:r>
              <a:rPr lang="es-ES" sz="1050"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s-E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sz="1050" dirty="0" smtClean="0">
                <a:latin typeface="Arial" panose="020B0604020202020204" pitchFamily="34" charset="0"/>
                <a:cs typeface="Arial" panose="020B0604020202020204" pitchFamily="34" charset="0"/>
              </a:rPr>
              <a:t>Que </a:t>
            </a:r>
            <a:r>
              <a:rPr lang="es-ES" sz="1050" dirty="0">
                <a:latin typeface="Arial" panose="020B0604020202020204" pitchFamily="34" charset="0"/>
                <a:cs typeface="Arial" panose="020B0604020202020204" pitchFamily="34" charset="0"/>
              </a:rPr>
              <a:t>tenga un verano sano y seguro. </a:t>
            </a:r>
          </a:p>
        </p:txBody>
      </p:sp>
      <p:grpSp>
        <p:nvGrpSpPr>
          <p:cNvPr id="14" name="Group 13"/>
          <p:cNvGrpSpPr/>
          <p:nvPr/>
        </p:nvGrpSpPr>
        <p:grpSpPr>
          <a:xfrm>
            <a:off x="-144" y="0"/>
            <a:ext cx="92202" cy="9144000"/>
            <a:chOff x="-144" y="0"/>
            <a:chExt cx="92202" cy="9144000"/>
          </a:xfrm>
        </p:grpSpPr>
        <p:sp>
          <p:nvSpPr>
            <p:cNvPr id="15" name="Rectangle 14"/>
            <p:cNvSpPr/>
            <p:nvPr/>
          </p:nvSpPr>
          <p:spPr>
            <a:xfrm>
              <a:off x="618" y="0"/>
              <a:ext cx="91440" cy="9144000"/>
            </a:xfrm>
            <a:prstGeom prst="rect">
              <a:avLst/>
            </a:prstGeom>
            <a:solidFill>
              <a:srgbClr val="FDB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4" y="0"/>
              <a:ext cx="91440" cy="2197100"/>
            </a:xfrm>
            <a:prstGeom prst="rect">
              <a:avLst/>
            </a:prstGeom>
            <a:solidFill>
              <a:srgbClr val="F26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8" y="2197100"/>
              <a:ext cx="91440" cy="2197100"/>
            </a:xfrm>
            <a:prstGeom prst="rect">
              <a:avLst/>
            </a:prstGeom>
            <a:solidFill>
              <a:srgbClr val="63C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oogle Shape;72;p5"/>
          <p:cNvPicPr preferRelativeResize="0"/>
          <p:nvPr/>
        </p:nvPicPr>
        <p:blipFill rotWithShape="1">
          <a:blip r:embed="rId2">
            <a:alphaModFix/>
          </a:blip>
          <a:srcRect/>
          <a:stretch/>
        </p:blipFill>
        <p:spPr>
          <a:xfrm>
            <a:off x="5689600" y="8585200"/>
            <a:ext cx="1123096" cy="507510"/>
          </a:xfrm>
          <a:prstGeom prst="rect">
            <a:avLst/>
          </a:prstGeom>
          <a:noFill/>
          <a:ln>
            <a:noFill/>
          </a:ln>
        </p:spPr>
      </p:pic>
    </p:spTree>
    <p:extLst>
      <p:ext uri="{BB962C8B-B14F-4D97-AF65-F5344CB8AC3E}">
        <p14:creationId xmlns:p14="http://schemas.microsoft.com/office/powerpoint/2010/main" val="339571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0;p5"/>
          <p:cNvSpPr txBox="1"/>
          <p:nvPr/>
        </p:nvSpPr>
        <p:spPr>
          <a:xfrm rot="16200000">
            <a:off x="-1367904" y="1973775"/>
            <a:ext cx="4104215" cy="696989"/>
          </a:xfrm>
          <a:prstGeom prst="rect">
            <a:avLst/>
          </a:prstGeom>
          <a:noFill/>
          <a:ln>
            <a:noFill/>
          </a:ln>
        </p:spPr>
        <p:txBody>
          <a:bodyPr spcFirstLastPara="1" wrap="square" lIns="80669" tIns="40324" rIns="80669" bIns="40324" anchor="t" anchorCtr="0">
            <a:spAutoFit/>
          </a:bodyPr>
          <a:lstStyle/>
          <a:p>
            <a:pPr algn="ctr"/>
            <a:r>
              <a:rPr lang="en-US" sz="4000" dirty="0" smtClean="0">
                <a:solidFill>
                  <a:srgbClr val="F26722"/>
                </a:solidFill>
                <a:latin typeface="Gotham Bold" pitchFamily="50" charset="0"/>
                <a:ea typeface="Arial"/>
                <a:cs typeface="Arial"/>
                <a:sym typeface="Arial"/>
              </a:rPr>
              <a:t>SOCIAL MEDIA</a:t>
            </a:r>
          </a:p>
        </p:txBody>
      </p:sp>
      <p:pic>
        <p:nvPicPr>
          <p:cNvPr id="7" name="Google Shape;72;p5"/>
          <p:cNvPicPr preferRelativeResize="0"/>
          <p:nvPr/>
        </p:nvPicPr>
        <p:blipFill rotWithShape="1">
          <a:blip r:embed="rId2">
            <a:alphaModFix/>
          </a:blip>
          <a:srcRect/>
          <a:stretch/>
        </p:blipFill>
        <p:spPr>
          <a:xfrm>
            <a:off x="5353391" y="8243928"/>
            <a:ext cx="1314109" cy="622473"/>
          </a:xfrm>
          <a:prstGeom prst="rect">
            <a:avLst/>
          </a:prstGeom>
          <a:noFill/>
          <a:ln>
            <a:noFill/>
          </a:ln>
        </p:spPr>
      </p:pic>
      <p:sp>
        <p:nvSpPr>
          <p:cNvPr id="8" name="Rectangle 7"/>
          <p:cNvSpPr/>
          <p:nvPr/>
        </p:nvSpPr>
        <p:spPr>
          <a:xfrm>
            <a:off x="507999" y="8324331"/>
            <a:ext cx="4711700"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Graphics to use in social media posts (English and Spanish) can be found </a:t>
            </a:r>
            <a:r>
              <a:rPr lang="en-US" sz="1200" b="1" dirty="0">
                <a:latin typeface="Arial" panose="020B0604020202020204" pitchFamily="34" charset="0"/>
                <a:cs typeface="Arial" panose="020B0604020202020204" pitchFamily="34" charset="0"/>
                <a:hlinkClick r:id="rId3"/>
              </a:rPr>
              <a:t>here</a:t>
            </a:r>
            <a:r>
              <a:rPr lang="en-US" sz="1200" b="1" dirty="0">
                <a:latin typeface="Arial" panose="020B0604020202020204" pitchFamily="34" charset="0"/>
                <a:cs typeface="Arial" panose="020B0604020202020204" pitchFamily="34" charset="0"/>
              </a:rPr>
              <a:t>.</a:t>
            </a:r>
          </a:p>
        </p:txBody>
      </p:sp>
      <p:cxnSp>
        <p:nvCxnSpPr>
          <p:cNvPr id="10" name="Straight Connector 9"/>
          <p:cNvCxnSpPr/>
          <p:nvPr/>
        </p:nvCxnSpPr>
        <p:spPr>
          <a:xfrm>
            <a:off x="600100" y="8225071"/>
            <a:ext cx="3159099" cy="0"/>
          </a:xfrm>
          <a:prstGeom prst="line">
            <a:avLst/>
          </a:prstGeom>
          <a:ln w="19050">
            <a:solidFill>
              <a:srgbClr val="6EBD4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18" y="0"/>
            <a:ext cx="91440" cy="9144000"/>
          </a:xfrm>
          <a:prstGeom prst="rect">
            <a:avLst/>
          </a:prstGeom>
          <a:solidFill>
            <a:srgbClr val="63C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B917"/>
              </a:solidFill>
            </a:endParaRPr>
          </a:p>
        </p:txBody>
      </p:sp>
      <p:sp>
        <p:nvSpPr>
          <p:cNvPr id="16" name="TextBox 15"/>
          <p:cNvSpPr txBox="1"/>
          <p:nvPr/>
        </p:nvSpPr>
        <p:spPr>
          <a:xfrm>
            <a:off x="1216103" y="594483"/>
            <a:ext cx="5200650" cy="307777"/>
          </a:xfrm>
          <a:prstGeom prst="rect">
            <a:avLst/>
          </a:prstGeom>
          <a:noFill/>
        </p:spPr>
        <p:txBody>
          <a:bodyPr wrap="square" rtlCol="0">
            <a:spAutoFit/>
          </a:bodyPr>
          <a:lstStyle/>
          <a:p>
            <a:r>
              <a:rPr lang="en-US" sz="1400" i="1" dirty="0" smtClean="0">
                <a:latin typeface="Arial" panose="020B0604020202020204" pitchFamily="34" charset="0"/>
                <a:cs typeface="Arial" panose="020B0604020202020204" pitchFamily="34" charset="0"/>
              </a:rPr>
              <a:t>Template social media posts for Facebook and Twitter</a:t>
            </a:r>
            <a:endParaRPr lang="en-US" sz="1400" i="1" dirty="0">
              <a:latin typeface="Arial" panose="020B0604020202020204" pitchFamily="34" charset="0"/>
              <a:cs typeface="Arial" panose="020B0604020202020204" pitchFamily="34" charset="0"/>
            </a:endParaRPr>
          </a:p>
        </p:txBody>
      </p:sp>
      <p:grpSp>
        <p:nvGrpSpPr>
          <p:cNvPr id="11" name="Group 10"/>
          <p:cNvGrpSpPr/>
          <p:nvPr/>
        </p:nvGrpSpPr>
        <p:grpSpPr>
          <a:xfrm>
            <a:off x="1216103" y="4374377"/>
            <a:ext cx="5073485" cy="3061609"/>
            <a:chOff x="1550472" y="4354274"/>
            <a:chExt cx="4911560" cy="3061609"/>
          </a:xfrm>
        </p:grpSpPr>
        <p:sp>
          <p:nvSpPr>
            <p:cNvPr id="6" name="Rectangle 5"/>
            <p:cNvSpPr/>
            <p:nvPr/>
          </p:nvSpPr>
          <p:spPr>
            <a:xfrm>
              <a:off x="1550472" y="4822865"/>
              <a:ext cx="4911560" cy="2593018"/>
            </a:xfrm>
            <a:prstGeom prst="rect">
              <a:avLst/>
            </a:prstGeom>
          </p:spPr>
          <p:txBody>
            <a:bodyPr wrap="square">
              <a:spAutoFit/>
            </a:bodyPr>
            <a:lstStyle/>
            <a:p>
              <a:r>
                <a:rPr lang="es-ES" sz="1250" dirty="0" smtClean="0">
                  <a:solidFill>
                    <a:srgbClr val="1A0B04"/>
                  </a:solidFill>
                  <a:latin typeface="Arial" panose="020B0604020202020204" pitchFamily="34" charset="0"/>
                  <a:cs typeface="Arial" panose="020B0604020202020204" pitchFamily="34" charset="0"/>
                </a:rPr>
                <a:t>Distribuiremos </a:t>
              </a:r>
              <a:r>
                <a:rPr lang="es-ES" sz="1250" dirty="0">
                  <a:solidFill>
                    <a:srgbClr val="1A0B04"/>
                  </a:solidFill>
                  <a:latin typeface="Arial" panose="020B0604020202020204" pitchFamily="34" charset="0"/>
                  <a:cs typeface="Arial" panose="020B0604020202020204" pitchFamily="34" charset="0"/>
                </a:rPr>
                <a:t>comidas gratis para niños de hasta 18 años desde [HORARIO] en [UBICACIÓN]. Esta semana, estaremos sirviendo comidas sabrosas incluyendo [EJEMPLO DE COMIDA].</a:t>
              </a:r>
            </a:p>
            <a:p>
              <a:endParaRPr lang="es-ES" sz="1250" dirty="0">
                <a:solidFill>
                  <a:srgbClr val="1A0B04"/>
                </a:solidFill>
                <a:latin typeface="Arial" panose="020B0604020202020204" pitchFamily="34" charset="0"/>
                <a:cs typeface="Arial" panose="020B0604020202020204" pitchFamily="34" charset="0"/>
              </a:endParaRPr>
            </a:p>
            <a:p>
              <a:r>
                <a:rPr lang="es-ES" sz="1250" dirty="0">
                  <a:solidFill>
                    <a:srgbClr val="1A0B04"/>
                  </a:solidFill>
                  <a:latin typeface="Arial" panose="020B0604020202020204" pitchFamily="34" charset="0"/>
                  <a:cs typeface="Arial" panose="020B0604020202020204" pitchFamily="34" charset="0"/>
                </a:rPr>
                <a:t>Este verano, los niños de 18 años o menos pueden obtener las comidas que necesitan en [UBICACIÓN]. Venga entre [HORARIOS] para recoger una comida gratis para su hijo.</a:t>
              </a:r>
            </a:p>
            <a:p>
              <a:endParaRPr lang="es-ES" sz="1250" dirty="0">
                <a:solidFill>
                  <a:srgbClr val="1A0B04"/>
                </a:solidFill>
                <a:latin typeface="Arial" panose="020B0604020202020204" pitchFamily="34" charset="0"/>
                <a:cs typeface="Arial" panose="020B0604020202020204" pitchFamily="34" charset="0"/>
              </a:endParaRPr>
            </a:p>
            <a:p>
              <a:r>
                <a:rPr lang="es-ES" sz="1250" dirty="0">
                  <a:solidFill>
                    <a:srgbClr val="1A0B04"/>
                  </a:solidFill>
                  <a:latin typeface="Arial" panose="020B0604020202020204" pitchFamily="34" charset="0"/>
                  <a:cs typeface="Arial" panose="020B0604020202020204" pitchFamily="34" charset="0"/>
                </a:rPr>
                <a:t>Proporcionamos comidas GRATUITAS a niños de hasta 18 años de lunes a viernes en [UBICACIÓN]. Pase entre [HORARIO] para recoger un almuerzo para su hijo.</a:t>
              </a:r>
            </a:p>
            <a:p>
              <a:endParaRPr lang="es-ES" sz="1250" dirty="0">
                <a:solidFill>
                  <a:srgbClr val="1A0B04"/>
                </a:solidFill>
                <a:latin typeface="Arial" panose="020B0604020202020204" pitchFamily="34" charset="0"/>
                <a:cs typeface="Arial" panose="020B0604020202020204" pitchFamily="34" charset="0"/>
              </a:endParaRPr>
            </a:p>
            <a:p>
              <a:r>
                <a:rPr lang="es-ES" sz="1250" dirty="0">
                  <a:solidFill>
                    <a:srgbClr val="1A0B04"/>
                  </a:solidFill>
                  <a:latin typeface="Arial" panose="020B0604020202020204" pitchFamily="34" charset="0"/>
                  <a:cs typeface="Arial" panose="020B0604020202020204" pitchFamily="34" charset="0"/>
                </a:rPr>
                <a:t>[HORARIO] ejemplo: 11:00 AM-1: 00 PM de lunes a viernes</a:t>
              </a:r>
              <a:endParaRPr lang="es-ES" sz="1250" b="0" i="0" dirty="0">
                <a:solidFill>
                  <a:srgbClr val="1A0B04"/>
                </a:solidFill>
                <a:effectLst/>
                <a:latin typeface="Arial" panose="020B0604020202020204" pitchFamily="34" charset="0"/>
                <a:cs typeface="Arial" panose="020B0604020202020204" pitchFamily="34" charset="0"/>
              </a:endParaRPr>
            </a:p>
          </p:txBody>
        </p:sp>
        <p:sp>
          <p:nvSpPr>
            <p:cNvPr id="2" name="Rectangle 1"/>
            <p:cNvSpPr/>
            <p:nvPr/>
          </p:nvSpPr>
          <p:spPr>
            <a:xfrm>
              <a:off x="1550472" y="4354274"/>
              <a:ext cx="1082348" cy="369332"/>
            </a:xfrm>
            <a:prstGeom prst="rect">
              <a:avLst/>
            </a:prstGeom>
          </p:spPr>
          <p:txBody>
            <a:bodyPr wrap="none">
              <a:spAutoFit/>
            </a:bodyPr>
            <a:lstStyle/>
            <a:p>
              <a:r>
                <a:rPr lang="es-ES" b="1" dirty="0">
                  <a:solidFill>
                    <a:srgbClr val="1A0B04"/>
                  </a:solidFill>
                  <a:latin typeface="Arial" panose="020B0604020202020204" pitchFamily="34" charset="0"/>
                  <a:cs typeface="Arial" panose="020B0604020202020204" pitchFamily="34" charset="0"/>
                </a:rPr>
                <a:t>Spanish</a:t>
              </a:r>
            </a:p>
          </p:txBody>
        </p:sp>
      </p:grpSp>
      <p:grpSp>
        <p:nvGrpSpPr>
          <p:cNvPr id="9" name="Group 8"/>
          <p:cNvGrpSpPr/>
          <p:nvPr/>
        </p:nvGrpSpPr>
        <p:grpSpPr>
          <a:xfrm>
            <a:off x="1222457" y="1057186"/>
            <a:ext cx="5073485" cy="3061609"/>
            <a:chOff x="1550472" y="833951"/>
            <a:chExt cx="5073485" cy="3061609"/>
          </a:xfrm>
        </p:grpSpPr>
        <p:sp>
          <p:nvSpPr>
            <p:cNvPr id="4" name="Rectangle 3"/>
            <p:cNvSpPr/>
            <p:nvPr/>
          </p:nvSpPr>
          <p:spPr>
            <a:xfrm>
              <a:off x="1567763" y="1302542"/>
              <a:ext cx="5056194" cy="2593018"/>
            </a:xfrm>
            <a:prstGeom prst="rect">
              <a:avLst/>
            </a:prstGeom>
          </p:spPr>
          <p:txBody>
            <a:bodyPr wrap="square">
              <a:spAutoFit/>
            </a:bodyPr>
            <a:lstStyle/>
            <a:p>
              <a:r>
                <a:rPr lang="en-US" sz="1250" dirty="0" smtClean="0">
                  <a:solidFill>
                    <a:srgbClr val="1A0B04"/>
                  </a:solidFill>
                  <a:latin typeface="Arial" panose="020B0604020202020204" pitchFamily="34" charset="0"/>
                  <a:cs typeface="Arial" panose="020B0604020202020204" pitchFamily="34" charset="0"/>
                </a:rPr>
                <a:t>We’ll </a:t>
              </a:r>
              <a:r>
                <a:rPr lang="en-US" sz="1250" dirty="0">
                  <a:solidFill>
                    <a:srgbClr val="1A0B04"/>
                  </a:solidFill>
                  <a:latin typeface="Arial" panose="020B0604020202020204" pitchFamily="34" charset="0"/>
                  <a:cs typeface="Arial" panose="020B0604020202020204" pitchFamily="34" charset="0"/>
                </a:rPr>
                <a:t>be distributing free meals for kids 18 and under from [TIME FRAME] at [LOCATION]. This week, we’ll be serving some tasty meals including [EXAMPLE OF MEAL].</a:t>
              </a:r>
            </a:p>
            <a:p>
              <a:endParaRPr lang="en-US" sz="1250" dirty="0">
                <a:solidFill>
                  <a:srgbClr val="1A0B04"/>
                </a:solidFill>
                <a:latin typeface="Arial" panose="020B0604020202020204" pitchFamily="34" charset="0"/>
                <a:cs typeface="Arial" panose="020B0604020202020204" pitchFamily="34" charset="0"/>
              </a:endParaRPr>
            </a:p>
            <a:p>
              <a:r>
                <a:rPr lang="en-US" sz="1250" dirty="0">
                  <a:solidFill>
                    <a:srgbClr val="1A0B04"/>
                  </a:solidFill>
                  <a:latin typeface="Arial" panose="020B0604020202020204" pitchFamily="34" charset="0"/>
                  <a:cs typeface="Arial" panose="020B0604020202020204" pitchFamily="34" charset="0"/>
                </a:rPr>
                <a:t>This summer, kids 18 and under can get the meals they need at [LOCATION]. Come by [TIME FRAME] to pick up a free meal for your child.</a:t>
              </a:r>
            </a:p>
            <a:p>
              <a:endParaRPr lang="en-US" sz="1250" dirty="0">
                <a:solidFill>
                  <a:srgbClr val="1A0B04"/>
                </a:solidFill>
                <a:latin typeface="Arial" panose="020B0604020202020204" pitchFamily="34" charset="0"/>
                <a:cs typeface="Arial" panose="020B0604020202020204" pitchFamily="34" charset="0"/>
              </a:endParaRPr>
            </a:p>
            <a:p>
              <a:r>
                <a:rPr lang="en-US" sz="1250" dirty="0">
                  <a:solidFill>
                    <a:srgbClr val="1A0B04"/>
                  </a:solidFill>
                  <a:latin typeface="Arial" panose="020B0604020202020204" pitchFamily="34" charset="0"/>
                  <a:cs typeface="Arial" panose="020B0604020202020204" pitchFamily="34" charset="0"/>
                </a:rPr>
                <a:t>We’re providing FREE meals to kids 18 and under Monday through Friday at [LOCATION]. Stop by between [TIME] and [TIME] to pick up a lunch for your child.</a:t>
              </a:r>
            </a:p>
            <a:p>
              <a:endParaRPr lang="en-US" sz="1250" dirty="0">
                <a:solidFill>
                  <a:srgbClr val="1A0B04"/>
                </a:solidFill>
                <a:latin typeface="Arial" panose="020B0604020202020204" pitchFamily="34" charset="0"/>
                <a:cs typeface="Arial" panose="020B0604020202020204" pitchFamily="34" charset="0"/>
              </a:endParaRPr>
            </a:p>
            <a:p>
              <a:r>
                <a:rPr lang="en-US" sz="1250" dirty="0">
                  <a:solidFill>
                    <a:srgbClr val="1A0B04"/>
                  </a:solidFill>
                  <a:latin typeface="Arial" panose="020B0604020202020204" pitchFamily="34" charset="0"/>
                  <a:cs typeface="Arial" panose="020B0604020202020204" pitchFamily="34" charset="0"/>
                </a:rPr>
                <a:t>[TIME FRAME] example: 11:00 AM-1:00 PM Monday through Friday</a:t>
              </a:r>
              <a:endParaRPr lang="en-US" sz="1250" b="0" i="0" dirty="0">
                <a:solidFill>
                  <a:srgbClr val="1A0B04"/>
                </a:solidFill>
                <a:effectLst/>
                <a:latin typeface="Arial" panose="020B0604020202020204" pitchFamily="34" charset="0"/>
                <a:cs typeface="Arial" panose="020B0604020202020204" pitchFamily="34" charset="0"/>
              </a:endParaRPr>
            </a:p>
          </p:txBody>
        </p:sp>
        <p:sp>
          <p:nvSpPr>
            <p:cNvPr id="3" name="Rectangle 2"/>
            <p:cNvSpPr/>
            <p:nvPr/>
          </p:nvSpPr>
          <p:spPr>
            <a:xfrm>
              <a:off x="1550472" y="833951"/>
              <a:ext cx="1018227" cy="369332"/>
            </a:xfrm>
            <a:prstGeom prst="rect">
              <a:avLst/>
            </a:prstGeom>
          </p:spPr>
          <p:txBody>
            <a:bodyPr wrap="none">
              <a:spAutoFit/>
            </a:bodyPr>
            <a:lstStyle/>
            <a:p>
              <a:r>
                <a:rPr lang="en-US" b="1" dirty="0">
                  <a:solidFill>
                    <a:srgbClr val="1A0B04"/>
                  </a:solidFill>
                  <a:latin typeface="Arial" panose="020B0604020202020204" pitchFamily="34" charset="0"/>
                  <a:cs typeface="Arial" panose="020B0604020202020204" pitchFamily="34" charset="0"/>
                </a:rPr>
                <a:t>English</a:t>
              </a:r>
            </a:p>
          </p:txBody>
        </p:sp>
      </p:grpSp>
      <p:sp>
        <p:nvSpPr>
          <p:cNvPr id="12" name="Google Shape;70;p5"/>
          <p:cNvSpPr txBox="1"/>
          <p:nvPr/>
        </p:nvSpPr>
        <p:spPr>
          <a:xfrm>
            <a:off x="1216102" y="290679"/>
            <a:ext cx="5073485" cy="358434"/>
          </a:xfrm>
          <a:prstGeom prst="rect">
            <a:avLst/>
          </a:prstGeom>
          <a:noFill/>
          <a:ln>
            <a:noFill/>
          </a:ln>
        </p:spPr>
        <p:txBody>
          <a:bodyPr spcFirstLastPara="1" wrap="square" lIns="80669" tIns="40324" rIns="80669" bIns="40324" anchor="t" anchorCtr="0">
            <a:spAutoFit/>
          </a:bodyPr>
          <a:lstStyle/>
          <a:p>
            <a:r>
              <a:rPr lang="en-US" dirty="0" smtClean="0">
                <a:latin typeface="Gotham Bold" pitchFamily="50" charset="0"/>
                <a:ea typeface="Arial"/>
                <a:cs typeface="Arial"/>
                <a:sym typeface="Arial"/>
              </a:rPr>
              <a:t>Summer Meals Sites</a:t>
            </a:r>
          </a:p>
        </p:txBody>
      </p:sp>
    </p:spTree>
    <p:extLst>
      <p:ext uri="{BB962C8B-B14F-4D97-AF65-F5344CB8AC3E}">
        <p14:creationId xmlns:p14="http://schemas.microsoft.com/office/powerpoint/2010/main" val="235176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0;p5"/>
          <p:cNvSpPr txBox="1"/>
          <p:nvPr/>
        </p:nvSpPr>
        <p:spPr>
          <a:xfrm rot="16200000">
            <a:off x="-1367904" y="1973775"/>
            <a:ext cx="4104215" cy="696989"/>
          </a:xfrm>
          <a:prstGeom prst="rect">
            <a:avLst/>
          </a:prstGeom>
          <a:noFill/>
          <a:ln>
            <a:noFill/>
          </a:ln>
        </p:spPr>
        <p:txBody>
          <a:bodyPr spcFirstLastPara="1" wrap="square" lIns="80669" tIns="40324" rIns="80669" bIns="40324" anchor="t" anchorCtr="0">
            <a:spAutoFit/>
          </a:bodyPr>
          <a:lstStyle/>
          <a:p>
            <a:pPr algn="ctr"/>
            <a:r>
              <a:rPr lang="en-US" sz="4000" dirty="0" smtClean="0">
                <a:solidFill>
                  <a:srgbClr val="F26722"/>
                </a:solidFill>
                <a:latin typeface="Gotham Bold" pitchFamily="50" charset="0"/>
                <a:ea typeface="Arial"/>
                <a:cs typeface="Arial"/>
                <a:sym typeface="Arial"/>
              </a:rPr>
              <a:t>SOCIAL MEDIA</a:t>
            </a:r>
          </a:p>
        </p:txBody>
      </p:sp>
      <p:pic>
        <p:nvPicPr>
          <p:cNvPr id="7" name="Google Shape;72;p5"/>
          <p:cNvPicPr preferRelativeResize="0"/>
          <p:nvPr/>
        </p:nvPicPr>
        <p:blipFill rotWithShape="1">
          <a:blip r:embed="rId2">
            <a:alphaModFix/>
          </a:blip>
          <a:srcRect/>
          <a:stretch/>
        </p:blipFill>
        <p:spPr>
          <a:xfrm>
            <a:off x="5353391" y="8243928"/>
            <a:ext cx="1314109" cy="622473"/>
          </a:xfrm>
          <a:prstGeom prst="rect">
            <a:avLst/>
          </a:prstGeom>
          <a:noFill/>
          <a:ln>
            <a:noFill/>
          </a:ln>
        </p:spPr>
      </p:pic>
      <p:sp>
        <p:nvSpPr>
          <p:cNvPr id="8" name="Rectangle 7"/>
          <p:cNvSpPr/>
          <p:nvPr/>
        </p:nvSpPr>
        <p:spPr>
          <a:xfrm>
            <a:off x="507999" y="8324331"/>
            <a:ext cx="4711700"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Graphics to use in social media posts (English and Spanish) can be found </a:t>
            </a:r>
            <a:r>
              <a:rPr lang="en-US" sz="1200" b="1" dirty="0">
                <a:latin typeface="Arial" panose="020B0604020202020204" pitchFamily="34" charset="0"/>
                <a:cs typeface="Arial" panose="020B0604020202020204" pitchFamily="34" charset="0"/>
                <a:hlinkClick r:id="rId3"/>
              </a:rPr>
              <a:t>here</a:t>
            </a:r>
            <a:r>
              <a:rPr lang="en-US" sz="1200" b="1" dirty="0">
                <a:latin typeface="Arial" panose="020B0604020202020204" pitchFamily="34" charset="0"/>
                <a:cs typeface="Arial" panose="020B0604020202020204" pitchFamily="34" charset="0"/>
              </a:rPr>
              <a:t>.</a:t>
            </a:r>
          </a:p>
        </p:txBody>
      </p:sp>
      <p:cxnSp>
        <p:nvCxnSpPr>
          <p:cNvPr id="10" name="Straight Connector 9"/>
          <p:cNvCxnSpPr/>
          <p:nvPr/>
        </p:nvCxnSpPr>
        <p:spPr>
          <a:xfrm>
            <a:off x="600100" y="8225071"/>
            <a:ext cx="3159099" cy="0"/>
          </a:xfrm>
          <a:prstGeom prst="line">
            <a:avLst/>
          </a:prstGeom>
          <a:ln w="19050">
            <a:solidFill>
              <a:srgbClr val="6EBD4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18" y="0"/>
            <a:ext cx="91440" cy="9144000"/>
          </a:xfrm>
          <a:prstGeom prst="rect">
            <a:avLst/>
          </a:prstGeom>
          <a:solidFill>
            <a:srgbClr val="63C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B917"/>
              </a:solidFill>
            </a:endParaRPr>
          </a:p>
        </p:txBody>
      </p:sp>
      <p:sp>
        <p:nvSpPr>
          <p:cNvPr id="16" name="TextBox 15"/>
          <p:cNvSpPr txBox="1"/>
          <p:nvPr/>
        </p:nvSpPr>
        <p:spPr>
          <a:xfrm>
            <a:off x="1216103" y="594483"/>
            <a:ext cx="5200650" cy="307777"/>
          </a:xfrm>
          <a:prstGeom prst="rect">
            <a:avLst/>
          </a:prstGeom>
          <a:noFill/>
        </p:spPr>
        <p:txBody>
          <a:bodyPr wrap="square" rtlCol="0">
            <a:spAutoFit/>
          </a:bodyPr>
          <a:lstStyle/>
          <a:p>
            <a:r>
              <a:rPr lang="en-US" sz="1400" i="1" dirty="0" smtClean="0">
                <a:latin typeface="Arial" panose="020B0604020202020204" pitchFamily="34" charset="0"/>
                <a:cs typeface="Arial" panose="020B0604020202020204" pitchFamily="34" charset="0"/>
              </a:rPr>
              <a:t>Template social media posts for Facebook and Twitter</a:t>
            </a:r>
            <a:endParaRPr lang="en-US" sz="1400" i="1" dirty="0">
              <a:latin typeface="Arial" panose="020B0604020202020204" pitchFamily="34" charset="0"/>
              <a:cs typeface="Arial" panose="020B0604020202020204" pitchFamily="34" charset="0"/>
            </a:endParaRPr>
          </a:p>
        </p:txBody>
      </p:sp>
      <p:grpSp>
        <p:nvGrpSpPr>
          <p:cNvPr id="11" name="Group 10"/>
          <p:cNvGrpSpPr/>
          <p:nvPr/>
        </p:nvGrpSpPr>
        <p:grpSpPr>
          <a:xfrm>
            <a:off x="1216103" y="4045338"/>
            <a:ext cx="5073485" cy="3638690"/>
            <a:chOff x="1550472" y="4354274"/>
            <a:chExt cx="4911560" cy="3638690"/>
          </a:xfrm>
        </p:grpSpPr>
        <p:sp>
          <p:nvSpPr>
            <p:cNvPr id="6" name="Rectangle 5"/>
            <p:cNvSpPr/>
            <p:nvPr/>
          </p:nvSpPr>
          <p:spPr>
            <a:xfrm>
              <a:off x="1550472" y="4822865"/>
              <a:ext cx="4911560" cy="3170099"/>
            </a:xfrm>
            <a:prstGeom prst="rect">
              <a:avLst/>
            </a:prstGeom>
          </p:spPr>
          <p:txBody>
            <a:bodyPr wrap="square">
              <a:spAutoFit/>
            </a:bodyPr>
            <a:lstStyle/>
            <a:p>
              <a:r>
                <a:rPr lang="es-ES" sz="1250" dirty="0">
                  <a:solidFill>
                    <a:srgbClr val="1A0B04"/>
                  </a:solidFill>
                  <a:latin typeface="Arial" panose="020B0604020202020204" pitchFamily="34" charset="0"/>
                  <a:cs typeface="Arial" panose="020B0604020202020204" pitchFamily="34" charset="0"/>
                </a:rPr>
                <a:t>La línea de texto de @</a:t>
              </a:r>
              <a:r>
                <a:rPr lang="es-ES" sz="1250" dirty="0" err="1">
                  <a:solidFill>
                    <a:srgbClr val="1A0B04"/>
                  </a:solidFill>
                  <a:latin typeface="Arial" panose="020B0604020202020204" pitchFamily="34" charset="0"/>
                  <a:cs typeface="Arial" panose="020B0604020202020204" pitchFamily="34" charset="0"/>
                </a:rPr>
                <a:t>NoKidHungry</a:t>
              </a:r>
              <a:r>
                <a:rPr lang="es-ES" sz="1250" dirty="0">
                  <a:solidFill>
                    <a:srgbClr val="1A0B04"/>
                  </a:solidFill>
                  <a:latin typeface="Arial" panose="020B0604020202020204" pitchFamily="34" charset="0"/>
                  <a:cs typeface="Arial" panose="020B0604020202020204" pitchFamily="34" charset="0"/>
                </a:rPr>
                <a:t> para encontrar sitios que proveen comidas gratis para niños durante el verano está en vivo. Envíe un mensaje con la palabra COMIDA al 877-877 para encontrar un sitio cerca de usted. Comparta esta información y ayude a los niños de todo el país a obtener las comidas que necesitan.</a:t>
              </a:r>
            </a:p>
            <a:p>
              <a:endParaRPr lang="es-ES" sz="1250" dirty="0">
                <a:solidFill>
                  <a:srgbClr val="1A0B04"/>
                </a:solidFill>
                <a:latin typeface="Arial" panose="020B0604020202020204" pitchFamily="34" charset="0"/>
                <a:cs typeface="Arial" panose="020B0604020202020204" pitchFamily="34" charset="0"/>
              </a:endParaRPr>
            </a:p>
            <a:p>
              <a:r>
                <a:rPr lang="es-ES" sz="1250" dirty="0">
                  <a:solidFill>
                    <a:srgbClr val="1A0B04"/>
                  </a:solidFill>
                  <a:latin typeface="Arial" panose="020B0604020202020204" pitchFamily="34" charset="0"/>
                  <a:cs typeface="Arial" panose="020B0604020202020204" pitchFamily="34" charset="0"/>
                </a:rPr>
                <a:t>En la medida que aumenta el desempleo debido al #COVID19, muchas familias necesitan ayuda para poner comida en la mesa. Las comidas gratuitas durante el verano le pueden ayudar. Para localizar comida para sus niños cerca de usted, envíe un mensaje de texto con la palabra COMIDA al 877-877.</a:t>
              </a:r>
            </a:p>
            <a:p>
              <a:endParaRPr lang="es-ES" sz="1250" dirty="0">
                <a:solidFill>
                  <a:srgbClr val="1A0B04"/>
                </a:solidFill>
                <a:latin typeface="Arial" panose="020B0604020202020204" pitchFamily="34" charset="0"/>
                <a:cs typeface="Arial" panose="020B0604020202020204" pitchFamily="34" charset="0"/>
              </a:endParaRPr>
            </a:p>
            <a:p>
              <a:r>
                <a:rPr lang="es-ES" sz="1250" dirty="0">
                  <a:solidFill>
                    <a:srgbClr val="1A0B04"/>
                  </a:solidFill>
                  <a:latin typeface="Arial" panose="020B0604020202020204" pitchFamily="34" charset="0"/>
                  <a:cs typeface="Arial" panose="020B0604020202020204" pitchFamily="34" charset="0"/>
                </a:rPr>
                <a:t>La línea de texto de @</a:t>
              </a:r>
              <a:r>
                <a:rPr lang="es-ES" sz="1250" dirty="0" err="1">
                  <a:solidFill>
                    <a:srgbClr val="1A0B04"/>
                  </a:solidFill>
                  <a:latin typeface="Arial" panose="020B0604020202020204" pitchFamily="34" charset="0"/>
                  <a:cs typeface="Arial" panose="020B0604020202020204" pitchFamily="34" charset="0"/>
                </a:rPr>
                <a:t>NoKidHungry</a:t>
              </a:r>
              <a:r>
                <a:rPr lang="es-ES" sz="1250" dirty="0">
                  <a:solidFill>
                    <a:srgbClr val="1A0B04"/>
                  </a:solidFill>
                  <a:latin typeface="Arial" panose="020B0604020202020204" pitchFamily="34" charset="0"/>
                  <a:cs typeface="Arial" panose="020B0604020202020204" pitchFamily="34" charset="0"/>
                </a:rPr>
                <a:t> para encontrar comidas gratis durante el verano está en vivo. Para localizar sitios que ofrecen comidas gratis para sus niños en su comunidad, envíe la palabra COMIDA al 877-877.</a:t>
              </a:r>
            </a:p>
          </p:txBody>
        </p:sp>
        <p:sp>
          <p:nvSpPr>
            <p:cNvPr id="2" name="Rectangle 1"/>
            <p:cNvSpPr/>
            <p:nvPr/>
          </p:nvSpPr>
          <p:spPr>
            <a:xfrm>
              <a:off x="1550472" y="4354274"/>
              <a:ext cx="1082348" cy="369332"/>
            </a:xfrm>
            <a:prstGeom prst="rect">
              <a:avLst/>
            </a:prstGeom>
          </p:spPr>
          <p:txBody>
            <a:bodyPr wrap="none">
              <a:spAutoFit/>
            </a:bodyPr>
            <a:lstStyle/>
            <a:p>
              <a:r>
                <a:rPr lang="es-ES" b="1" dirty="0">
                  <a:solidFill>
                    <a:srgbClr val="1A0B04"/>
                  </a:solidFill>
                  <a:latin typeface="Arial" panose="020B0604020202020204" pitchFamily="34" charset="0"/>
                  <a:cs typeface="Arial" panose="020B0604020202020204" pitchFamily="34" charset="0"/>
                </a:rPr>
                <a:t>Spanish</a:t>
              </a:r>
            </a:p>
          </p:txBody>
        </p:sp>
      </p:grpSp>
      <p:grpSp>
        <p:nvGrpSpPr>
          <p:cNvPr id="9" name="Group 8"/>
          <p:cNvGrpSpPr/>
          <p:nvPr/>
        </p:nvGrpSpPr>
        <p:grpSpPr>
          <a:xfrm>
            <a:off x="1222457" y="1057186"/>
            <a:ext cx="5073485" cy="2676888"/>
            <a:chOff x="1550472" y="833951"/>
            <a:chExt cx="5073485" cy="2676888"/>
          </a:xfrm>
        </p:grpSpPr>
        <p:sp>
          <p:nvSpPr>
            <p:cNvPr id="4" name="Rectangle 3"/>
            <p:cNvSpPr/>
            <p:nvPr/>
          </p:nvSpPr>
          <p:spPr>
            <a:xfrm>
              <a:off x="1567763" y="1302542"/>
              <a:ext cx="5056194" cy="2208297"/>
            </a:xfrm>
            <a:prstGeom prst="rect">
              <a:avLst/>
            </a:prstGeom>
          </p:spPr>
          <p:txBody>
            <a:bodyPr wrap="square">
              <a:spAutoFit/>
            </a:bodyPr>
            <a:lstStyle/>
            <a:p>
              <a:r>
                <a:rPr lang="en-US" sz="1250" dirty="0">
                  <a:solidFill>
                    <a:srgbClr val="1A0B04"/>
                  </a:solidFill>
                  <a:latin typeface="Arial" panose="020B0604020202020204" pitchFamily="34" charset="0"/>
                  <a:cs typeface="Arial" panose="020B0604020202020204" pitchFamily="34" charset="0"/>
                </a:rPr>
                <a:t>@</a:t>
              </a:r>
              <a:r>
                <a:rPr lang="en-US" sz="1250" dirty="0" err="1">
                  <a:solidFill>
                    <a:srgbClr val="1A0B04"/>
                  </a:solidFill>
                  <a:latin typeface="Arial" panose="020B0604020202020204" pitchFamily="34" charset="0"/>
                  <a:cs typeface="Arial" panose="020B0604020202020204" pitchFamily="34" charset="0"/>
                </a:rPr>
                <a:t>NoKidHungry's</a:t>
              </a:r>
              <a:r>
                <a:rPr lang="en-US" sz="1250" dirty="0">
                  <a:solidFill>
                    <a:srgbClr val="1A0B04"/>
                  </a:solidFill>
                  <a:latin typeface="Arial" panose="020B0604020202020204" pitchFamily="34" charset="0"/>
                  <a:cs typeface="Arial" panose="020B0604020202020204" pitchFamily="34" charset="0"/>
                </a:rPr>
                <a:t> summer texting hotline is live. You can find free meals sites near you by texting FOOD or COMIDA to 877-877. Please share this and help children across the country get the critical meals they need. </a:t>
              </a:r>
            </a:p>
            <a:p>
              <a:endParaRPr lang="en-US" sz="1250" dirty="0">
                <a:solidFill>
                  <a:srgbClr val="1A0B04"/>
                </a:solidFill>
                <a:latin typeface="Arial" panose="020B0604020202020204" pitchFamily="34" charset="0"/>
                <a:cs typeface="Arial" panose="020B0604020202020204" pitchFamily="34" charset="0"/>
              </a:endParaRPr>
            </a:p>
            <a:p>
              <a:r>
                <a:rPr lang="en-US" sz="1250" dirty="0">
                  <a:solidFill>
                    <a:srgbClr val="1A0B04"/>
                  </a:solidFill>
                  <a:latin typeface="Arial" panose="020B0604020202020204" pitchFamily="34" charset="0"/>
                  <a:cs typeface="Arial" panose="020B0604020202020204" pitchFamily="34" charset="0"/>
                </a:rPr>
                <a:t>As unemployment has grown due to #COVID19, many families need help putting food on the table. Summer meals can help. To find food for kids near you text FOOD or COMIDA to 877-877. </a:t>
              </a:r>
            </a:p>
            <a:p>
              <a:endParaRPr lang="en-US" sz="1250" dirty="0">
                <a:solidFill>
                  <a:srgbClr val="1A0B04"/>
                </a:solidFill>
                <a:latin typeface="Arial" panose="020B0604020202020204" pitchFamily="34" charset="0"/>
                <a:cs typeface="Arial" panose="020B0604020202020204" pitchFamily="34" charset="0"/>
              </a:endParaRPr>
            </a:p>
            <a:p>
              <a:r>
                <a:rPr lang="en-US" sz="1250" dirty="0">
                  <a:solidFill>
                    <a:srgbClr val="1A0B04"/>
                  </a:solidFill>
                  <a:latin typeface="Arial" panose="020B0604020202020204" pitchFamily="34" charset="0"/>
                  <a:cs typeface="Arial" panose="020B0604020202020204" pitchFamily="34" charset="0"/>
                </a:rPr>
                <a:t>@</a:t>
              </a:r>
              <a:r>
                <a:rPr lang="en-US" sz="1250" dirty="0" err="1">
                  <a:solidFill>
                    <a:srgbClr val="1A0B04"/>
                  </a:solidFill>
                  <a:latin typeface="Arial" panose="020B0604020202020204" pitchFamily="34" charset="0"/>
                  <a:cs typeface="Arial" panose="020B0604020202020204" pitchFamily="34" charset="0"/>
                </a:rPr>
                <a:t>NoKidHungry’s</a:t>
              </a:r>
              <a:r>
                <a:rPr lang="en-US" sz="1250" dirty="0">
                  <a:solidFill>
                    <a:srgbClr val="1A0B04"/>
                  </a:solidFill>
                  <a:latin typeface="Arial" panose="020B0604020202020204" pitchFamily="34" charset="0"/>
                  <a:cs typeface="Arial" panose="020B0604020202020204" pitchFamily="34" charset="0"/>
                </a:rPr>
                <a:t> summer texting hotline is live. To find free meals for kids near you text FOOD or COMIDA to 877-877.</a:t>
              </a:r>
            </a:p>
          </p:txBody>
        </p:sp>
        <p:sp>
          <p:nvSpPr>
            <p:cNvPr id="3" name="Rectangle 2"/>
            <p:cNvSpPr/>
            <p:nvPr/>
          </p:nvSpPr>
          <p:spPr>
            <a:xfrm>
              <a:off x="1550472" y="833951"/>
              <a:ext cx="1018227" cy="369332"/>
            </a:xfrm>
            <a:prstGeom prst="rect">
              <a:avLst/>
            </a:prstGeom>
          </p:spPr>
          <p:txBody>
            <a:bodyPr wrap="none">
              <a:spAutoFit/>
            </a:bodyPr>
            <a:lstStyle/>
            <a:p>
              <a:r>
                <a:rPr lang="en-US" b="1" dirty="0">
                  <a:solidFill>
                    <a:srgbClr val="1A0B04"/>
                  </a:solidFill>
                  <a:latin typeface="Arial" panose="020B0604020202020204" pitchFamily="34" charset="0"/>
                  <a:cs typeface="Arial" panose="020B0604020202020204" pitchFamily="34" charset="0"/>
                </a:rPr>
                <a:t>English</a:t>
              </a:r>
            </a:p>
          </p:txBody>
        </p:sp>
      </p:grpSp>
      <p:sp>
        <p:nvSpPr>
          <p:cNvPr id="12" name="Google Shape;70;p5"/>
          <p:cNvSpPr txBox="1"/>
          <p:nvPr/>
        </p:nvSpPr>
        <p:spPr>
          <a:xfrm>
            <a:off x="1216102" y="290679"/>
            <a:ext cx="5079839" cy="358434"/>
          </a:xfrm>
          <a:prstGeom prst="rect">
            <a:avLst/>
          </a:prstGeom>
          <a:noFill/>
          <a:ln>
            <a:noFill/>
          </a:ln>
        </p:spPr>
        <p:txBody>
          <a:bodyPr spcFirstLastPara="1" wrap="square" lIns="80669" tIns="40324" rIns="80669" bIns="40324" anchor="t" anchorCtr="0">
            <a:spAutoFit/>
          </a:bodyPr>
          <a:lstStyle/>
          <a:p>
            <a:r>
              <a:rPr lang="en-US" dirty="0">
                <a:latin typeface="Gotham Bold" pitchFamily="50" charset="0"/>
                <a:ea typeface="Arial"/>
                <a:cs typeface="Arial"/>
                <a:sym typeface="Arial"/>
              </a:rPr>
              <a:t>No Kid </a:t>
            </a:r>
            <a:r>
              <a:rPr lang="en-US" dirty="0" err="1">
                <a:latin typeface="Gotham Bold" pitchFamily="50" charset="0"/>
                <a:ea typeface="Arial"/>
                <a:cs typeface="Arial"/>
                <a:sym typeface="Arial"/>
              </a:rPr>
              <a:t>Hungry’s</a:t>
            </a:r>
            <a:r>
              <a:rPr lang="en-US" dirty="0">
                <a:latin typeface="Gotham Bold" pitchFamily="50" charset="0"/>
                <a:ea typeface="Arial"/>
                <a:cs typeface="Arial"/>
                <a:sym typeface="Arial"/>
              </a:rPr>
              <a:t> Summer Texting Hotline</a:t>
            </a:r>
          </a:p>
        </p:txBody>
      </p:sp>
    </p:spTree>
    <p:extLst>
      <p:ext uri="{BB962C8B-B14F-4D97-AF65-F5344CB8AC3E}">
        <p14:creationId xmlns:p14="http://schemas.microsoft.com/office/powerpoint/2010/main" val="270500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5BE864-17B2-AE49-AA41-9706AA5D86B3}"/>
              </a:ext>
            </a:extLst>
          </p:cNvPr>
          <p:cNvPicPr>
            <a:picLocks noChangeAspect="1"/>
          </p:cNvPicPr>
          <p:nvPr/>
        </p:nvPicPr>
        <p:blipFill>
          <a:blip r:embed="rId2"/>
          <a:stretch>
            <a:fillRect/>
          </a:stretch>
        </p:blipFill>
        <p:spPr>
          <a:xfrm>
            <a:off x="3539025" y="7871560"/>
            <a:ext cx="1588434" cy="595662"/>
          </a:xfrm>
          <a:prstGeom prst="rect">
            <a:avLst/>
          </a:prstGeom>
        </p:spPr>
      </p:pic>
      <p:cxnSp>
        <p:nvCxnSpPr>
          <p:cNvPr id="5" name="Straight Connector 4">
            <a:extLst>
              <a:ext uri="{FF2B5EF4-FFF2-40B4-BE49-F238E27FC236}">
                <a16:creationId xmlns:a16="http://schemas.microsoft.com/office/drawing/2014/main" id="{9ED763AF-5D34-754A-B1F3-E823CF9CFA94}"/>
              </a:ext>
            </a:extLst>
          </p:cNvPr>
          <p:cNvCxnSpPr>
            <a:cxnSpLocks/>
          </p:cNvCxnSpPr>
          <p:nvPr/>
        </p:nvCxnSpPr>
        <p:spPr>
          <a:xfrm>
            <a:off x="3429000" y="7901709"/>
            <a:ext cx="0" cy="54052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3968D84-D188-034C-ADDA-86062EC22704}"/>
              </a:ext>
            </a:extLst>
          </p:cNvPr>
          <p:cNvGrpSpPr/>
          <p:nvPr/>
        </p:nvGrpSpPr>
        <p:grpSpPr>
          <a:xfrm>
            <a:off x="1907037" y="7871560"/>
            <a:ext cx="1271359" cy="570672"/>
            <a:chOff x="2161308" y="8768701"/>
            <a:chExt cx="1440874" cy="646762"/>
          </a:xfrm>
        </p:grpSpPr>
        <p:sp>
          <p:nvSpPr>
            <p:cNvPr id="9" name="Rectangle 8">
              <a:extLst>
                <a:ext uri="{FF2B5EF4-FFF2-40B4-BE49-F238E27FC236}">
                  <a16:creationId xmlns:a16="http://schemas.microsoft.com/office/drawing/2014/main" id="{3888AB7B-9564-7248-BCFC-9FA75ECA87B4}"/>
                </a:ext>
              </a:extLst>
            </p:cNvPr>
            <p:cNvSpPr/>
            <p:nvPr/>
          </p:nvSpPr>
          <p:spPr>
            <a:xfrm>
              <a:off x="2161309" y="8768701"/>
              <a:ext cx="1440873" cy="64676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505"/>
              <a:endParaRPr lang="en-US" sz="1765">
                <a:solidFill>
                  <a:srgbClr val="FFFFFF"/>
                </a:solidFill>
                <a:latin typeface="Arial" panose="020B0604020202020204"/>
              </a:endParaRPr>
            </a:p>
          </p:txBody>
        </p:sp>
        <p:sp>
          <p:nvSpPr>
            <p:cNvPr id="10" name="TextBox 9">
              <a:extLst>
                <a:ext uri="{FF2B5EF4-FFF2-40B4-BE49-F238E27FC236}">
                  <a16:creationId xmlns:a16="http://schemas.microsoft.com/office/drawing/2014/main" id="{65ECB440-235C-6B4E-91BF-DE9B3FA92B63}"/>
                </a:ext>
              </a:extLst>
            </p:cNvPr>
            <p:cNvSpPr txBox="1"/>
            <p:nvPr/>
          </p:nvSpPr>
          <p:spPr>
            <a:xfrm>
              <a:off x="2161308" y="8875410"/>
              <a:ext cx="1440873" cy="474096"/>
            </a:xfrm>
            <a:prstGeom prst="rect">
              <a:avLst/>
            </a:prstGeom>
            <a:noFill/>
          </p:spPr>
          <p:txBody>
            <a:bodyPr wrap="square" rtlCol="0">
              <a:spAutoFit/>
            </a:bodyPr>
            <a:lstStyle/>
            <a:p>
              <a:pPr algn="ctr" defTabSz="449505"/>
              <a:r>
                <a:rPr lang="en-US" sz="1059" dirty="0">
                  <a:solidFill>
                    <a:srgbClr val="343433"/>
                  </a:solidFill>
                  <a:latin typeface="Arial" panose="020B0604020202020204"/>
                </a:rPr>
                <a:t>REPLACE WITH PARTNER LOGO</a:t>
              </a:r>
            </a:p>
          </p:txBody>
        </p:sp>
      </p:grpSp>
      <p:sp>
        <p:nvSpPr>
          <p:cNvPr id="12" name="TextBox 11">
            <a:extLst>
              <a:ext uri="{FF2B5EF4-FFF2-40B4-BE49-F238E27FC236}">
                <a16:creationId xmlns:a16="http://schemas.microsoft.com/office/drawing/2014/main" id="{D4D45D8A-5B4E-F046-B5FB-C37F0888E76C}"/>
              </a:ext>
            </a:extLst>
          </p:cNvPr>
          <p:cNvSpPr txBox="1"/>
          <p:nvPr/>
        </p:nvSpPr>
        <p:spPr>
          <a:xfrm>
            <a:off x="733476" y="5469621"/>
            <a:ext cx="5391049" cy="1086580"/>
          </a:xfrm>
          <a:prstGeom prst="rect">
            <a:avLst/>
          </a:prstGeom>
          <a:noFill/>
        </p:spPr>
        <p:txBody>
          <a:bodyPr wrap="square" rtlCol="0">
            <a:spAutoFit/>
          </a:bodyPr>
          <a:lstStyle/>
          <a:p>
            <a:pPr algn="ctr" defTabSz="449505"/>
            <a:r>
              <a:rPr lang="en-US" sz="2294" b="1" dirty="0">
                <a:solidFill>
                  <a:srgbClr val="F26722"/>
                </a:solidFill>
                <a:latin typeface="Arial" panose="020B0604020202020204"/>
              </a:rPr>
              <a:t>Insert Custom Text</a:t>
            </a:r>
          </a:p>
          <a:p>
            <a:pPr algn="ctr" defTabSz="449505"/>
            <a:r>
              <a:rPr lang="en-US" sz="1588" b="1" dirty="0">
                <a:solidFill>
                  <a:srgbClr val="615C58"/>
                </a:solidFill>
                <a:latin typeface="Arial" panose="020B0604020202020204"/>
              </a:rPr>
              <a:t>Insert Custom Text</a:t>
            </a:r>
          </a:p>
          <a:p>
            <a:pPr algn="ctr" defTabSz="449505"/>
            <a:r>
              <a:rPr lang="en-US" sz="1412" b="1" dirty="0">
                <a:solidFill>
                  <a:srgbClr val="615C58"/>
                </a:solidFill>
                <a:latin typeface="Arial" panose="020B0604020202020204"/>
              </a:rPr>
              <a:t> </a:t>
            </a:r>
          </a:p>
          <a:p>
            <a:pPr algn="ctr" defTabSz="449505">
              <a:lnSpc>
                <a:spcPts val="1412"/>
              </a:lnSpc>
            </a:pPr>
            <a:r>
              <a:rPr lang="en-US" sz="1235" dirty="0">
                <a:solidFill>
                  <a:srgbClr val="615C58"/>
                </a:solidFill>
                <a:latin typeface="Arial" panose="020B0604020202020204"/>
              </a:rPr>
              <a:t>Insert Custom Text</a:t>
            </a:r>
          </a:p>
        </p:txBody>
      </p:sp>
    </p:spTree>
    <p:extLst>
      <p:ext uri="{BB962C8B-B14F-4D97-AF65-F5344CB8AC3E}">
        <p14:creationId xmlns:p14="http://schemas.microsoft.com/office/powerpoint/2010/main" val="269111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5BE864-17B2-AE49-AA41-9706AA5D86B3}"/>
              </a:ext>
            </a:extLst>
          </p:cNvPr>
          <p:cNvPicPr>
            <a:picLocks noChangeAspect="1"/>
          </p:cNvPicPr>
          <p:nvPr/>
        </p:nvPicPr>
        <p:blipFill>
          <a:blip r:embed="rId2"/>
          <a:stretch>
            <a:fillRect/>
          </a:stretch>
        </p:blipFill>
        <p:spPr>
          <a:xfrm>
            <a:off x="3539025" y="7871560"/>
            <a:ext cx="1588434" cy="595662"/>
          </a:xfrm>
          <a:prstGeom prst="rect">
            <a:avLst/>
          </a:prstGeom>
        </p:spPr>
      </p:pic>
      <p:cxnSp>
        <p:nvCxnSpPr>
          <p:cNvPr id="5" name="Straight Connector 4">
            <a:extLst>
              <a:ext uri="{FF2B5EF4-FFF2-40B4-BE49-F238E27FC236}">
                <a16:creationId xmlns:a16="http://schemas.microsoft.com/office/drawing/2014/main" id="{9ED763AF-5D34-754A-B1F3-E823CF9CFA94}"/>
              </a:ext>
            </a:extLst>
          </p:cNvPr>
          <p:cNvCxnSpPr>
            <a:cxnSpLocks/>
          </p:cNvCxnSpPr>
          <p:nvPr/>
        </p:nvCxnSpPr>
        <p:spPr>
          <a:xfrm>
            <a:off x="3429000" y="7901709"/>
            <a:ext cx="0" cy="54052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3968D84-D188-034C-ADDA-86062EC22704}"/>
              </a:ext>
            </a:extLst>
          </p:cNvPr>
          <p:cNvGrpSpPr/>
          <p:nvPr/>
        </p:nvGrpSpPr>
        <p:grpSpPr>
          <a:xfrm>
            <a:off x="1907037" y="7871560"/>
            <a:ext cx="1271359" cy="570672"/>
            <a:chOff x="2161308" y="8768701"/>
            <a:chExt cx="1440874" cy="646762"/>
          </a:xfrm>
        </p:grpSpPr>
        <p:sp>
          <p:nvSpPr>
            <p:cNvPr id="9" name="Rectangle 8">
              <a:extLst>
                <a:ext uri="{FF2B5EF4-FFF2-40B4-BE49-F238E27FC236}">
                  <a16:creationId xmlns:a16="http://schemas.microsoft.com/office/drawing/2014/main" id="{3888AB7B-9564-7248-BCFC-9FA75ECA87B4}"/>
                </a:ext>
              </a:extLst>
            </p:cNvPr>
            <p:cNvSpPr/>
            <p:nvPr/>
          </p:nvSpPr>
          <p:spPr>
            <a:xfrm>
              <a:off x="2161309" y="8768701"/>
              <a:ext cx="1440873" cy="64676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505"/>
              <a:endParaRPr lang="en-US" sz="1765">
                <a:solidFill>
                  <a:srgbClr val="FFFFFF"/>
                </a:solidFill>
                <a:latin typeface="Arial" panose="020B0604020202020204"/>
              </a:endParaRPr>
            </a:p>
          </p:txBody>
        </p:sp>
        <p:sp>
          <p:nvSpPr>
            <p:cNvPr id="10" name="TextBox 9">
              <a:extLst>
                <a:ext uri="{FF2B5EF4-FFF2-40B4-BE49-F238E27FC236}">
                  <a16:creationId xmlns:a16="http://schemas.microsoft.com/office/drawing/2014/main" id="{65ECB440-235C-6B4E-91BF-DE9B3FA92B63}"/>
                </a:ext>
              </a:extLst>
            </p:cNvPr>
            <p:cNvSpPr txBox="1"/>
            <p:nvPr/>
          </p:nvSpPr>
          <p:spPr>
            <a:xfrm>
              <a:off x="2161308" y="8875410"/>
              <a:ext cx="1440873" cy="474096"/>
            </a:xfrm>
            <a:prstGeom prst="rect">
              <a:avLst/>
            </a:prstGeom>
            <a:noFill/>
          </p:spPr>
          <p:txBody>
            <a:bodyPr wrap="square" rtlCol="0">
              <a:spAutoFit/>
            </a:bodyPr>
            <a:lstStyle/>
            <a:p>
              <a:pPr algn="ctr" defTabSz="449505"/>
              <a:r>
                <a:rPr lang="en-US" sz="1059" dirty="0">
                  <a:solidFill>
                    <a:srgbClr val="343433"/>
                  </a:solidFill>
                  <a:latin typeface="Arial" panose="020B0604020202020204"/>
                </a:rPr>
                <a:t>REPLACE WITH PARTNER LOGO</a:t>
              </a:r>
            </a:p>
          </p:txBody>
        </p:sp>
      </p:grpSp>
      <p:sp>
        <p:nvSpPr>
          <p:cNvPr id="12" name="TextBox 11">
            <a:extLst>
              <a:ext uri="{FF2B5EF4-FFF2-40B4-BE49-F238E27FC236}">
                <a16:creationId xmlns:a16="http://schemas.microsoft.com/office/drawing/2014/main" id="{D4D45D8A-5B4E-F046-B5FB-C37F0888E76C}"/>
              </a:ext>
            </a:extLst>
          </p:cNvPr>
          <p:cNvSpPr txBox="1"/>
          <p:nvPr/>
        </p:nvSpPr>
        <p:spPr>
          <a:xfrm>
            <a:off x="733476" y="5469621"/>
            <a:ext cx="5391049" cy="1086580"/>
          </a:xfrm>
          <a:prstGeom prst="rect">
            <a:avLst/>
          </a:prstGeom>
          <a:noFill/>
        </p:spPr>
        <p:txBody>
          <a:bodyPr wrap="square" rtlCol="0">
            <a:spAutoFit/>
          </a:bodyPr>
          <a:lstStyle/>
          <a:p>
            <a:pPr algn="ctr" defTabSz="449505"/>
            <a:r>
              <a:rPr lang="en-US" sz="2294" b="1" dirty="0">
                <a:solidFill>
                  <a:srgbClr val="F26722"/>
                </a:solidFill>
                <a:latin typeface="Arial" panose="020B0604020202020204"/>
              </a:rPr>
              <a:t>Insert </a:t>
            </a:r>
            <a:r>
              <a:rPr lang="en-US" sz="2294" b="1">
                <a:solidFill>
                  <a:srgbClr val="F26722"/>
                </a:solidFill>
                <a:latin typeface="Arial" panose="020B0604020202020204"/>
              </a:rPr>
              <a:t>Custom Text</a:t>
            </a:r>
            <a:endParaRPr lang="en-US" sz="2294" b="1" dirty="0">
              <a:solidFill>
                <a:srgbClr val="F26722"/>
              </a:solidFill>
              <a:latin typeface="Arial" panose="020B0604020202020204"/>
            </a:endParaRPr>
          </a:p>
          <a:p>
            <a:pPr algn="ctr" defTabSz="449505"/>
            <a:r>
              <a:rPr lang="en-US" sz="1588" b="1" dirty="0">
                <a:solidFill>
                  <a:srgbClr val="615C58"/>
                </a:solidFill>
                <a:latin typeface="Arial" panose="020B0604020202020204"/>
              </a:rPr>
              <a:t>Insert Custom Text</a:t>
            </a:r>
          </a:p>
          <a:p>
            <a:pPr algn="ctr" defTabSz="449505"/>
            <a:r>
              <a:rPr lang="en-US" sz="1412" b="1" dirty="0">
                <a:solidFill>
                  <a:srgbClr val="615C58"/>
                </a:solidFill>
                <a:latin typeface="Arial" panose="020B0604020202020204"/>
              </a:rPr>
              <a:t> </a:t>
            </a:r>
          </a:p>
          <a:p>
            <a:pPr algn="ctr" defTabSz="449505">
              <a:lnSpc>
                <a:spcPts val="1412"/>
              </a:lnSpc>
            </a:pPr>
            <a:r>
              <a:rPr lang="en-US" sz="1235" dirty="0">
                <a:solidFill>
                  <a:srgbClr val="615C58"/>
                </a:solidFill>
                <a:latin typeface="Arial" panose="020B0604020202020204"/>
              </a:rPr>
              <a:t>Insert Custom Text</a:t>
            </a:r>
          </a:p>
        </p:txBody>
      </p:sp>
    </p:spTree>
    <p:extLst>
      <p:ext uri="{BB962C8B-B14F-4D97-AF65-F5344CB8AC3E}">
        <p14:creationId xmlns:p14="http://schemas.microsoft.com/office/powerpoint/2010/main" val="2730585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NKH_Theme1">
  <a:themeElements>
    <a:clrScheme name="NKH Colors 2018">
      <a:dk1>
        <a:srgbClr val="343433"/>
      </a:dk1>
      <a:lt1>
        <a:srgbClr val="FFFFFF"/>
      </a:lt1>
      <a:dk2>
        <a:srgbClr val="615C58"/>
      </a:dk2>
      <a:lt2>
        <a:srgbClr val="E7E6E6"/>
      </a:lt2>
      <a:accent1>
        <a:srgbClr val="F26722"/>
      </a:accent1>
      <a:accent2>
        <a:srgbClr val="63C8CC"/>
      </a:accent2>
      <a:accent3>
        <a:srgbClr val="A39C92"/>
      </a:accent3>
      <a:accent4>
        <a:srgbClr val="FDB917"/>
      </a:accent4>
      <a:accent5>
        <a:srgbClr val="6EBD44"/>
      </a:accent5>
      <a:accent6>
        <a:srgbClr val="EE688E"/>
      </a:accent6>
      <a:hlink>
        <a:srgbClr val="F26722"/>
      </a:hlink>
      <a:folHlink>
        <a:srgbClr val="F267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KH_Theme1" id="{198FB695-B5F8-C543-B2B5-304CCD0DC2D8}" vid="{9C9B2339-59F3-F94E-8440-61FAF9B2DC23}"/>
    </a:ext>
  </a:extLst>
</a:theme>
</file>

<file path=ppt/theme/theme3.xml><?xml version="1.0" encoding="utf-8"?>
<a:theme xmlns:a="http://schemas.openxmlformats.org/drawingml/2006/main" name="NKH_Theme1">
  <a:themeElements>
    <a:clrScheme name="NKH Colors 2018">
      <a:dk1>
        <a:srgbClr val="343433"/>
      </a:dk1>
      <a:lt1>
        <a:srgbClr val="FFFFFF"/>
      </a:lt1>
      <a:dk2>
        <a:srgbClr val="615C58"/>
      </a:dk2>
      <a:lt2>
        <a:srgbClr val="E7E6E6"/>
      </a:lt2>
      <a:accent1>
        <a:srgbClr val="F26722"/>
      </a:accent1>
      <a:accent2>
        <a:srgbClr val="63C8CC"/>
      </a:accent2>
      <a:accent3>
        <a:srgbClr val="A39C92"/>
      </a:accent3>
      <a:accent4>
        <a:srgbClr val="FDB917"/>
      </a:accent4>
      <a:accent5>
        <a:srgbClr val="6EBD44"/>
      </a:accent5>
      <a:accent6>
        <a:srgbClr val="EE688E"/>
      </a:accent6>
      <a:hlink>
        <a:srgbClr val="F26722"/>
      </a:hlink>
      <a:folHlink>
        <a:srgbClr val="F267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KH_Theme1" id="{198FB695-B5F8-C543-B2B5-304CCD0DC2D8}" vid="{9C9B2339-59F3-F94E-8440-61FAF9B2DC2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6916</TotalTime>
  <Words>1637</Words>
  <Application>Microsoft Office PowerPoint</Application>
  <PresentationFormat>Letter Paper (8.5x11 in)</PresentationFormat>
  <Paragraphs>113</Paragraphs>
  <Slides>7</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Calibri Light</vt:lpstr>
      <vt:lpstr>Gotham Bold</vt:lpstr>
      <vt:lpstr>Office Theme</vt:lpstr>
      <vt:lpstr>2_NKH_Theme1</vt:lpstr>
      <vt:lpstr>NKH_Theme1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Share Our Strength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Pia, Emily</dc:creator>
  <cp:lastModifiedBy>Pia, Emily</cp:lastModifiedBy>
  <cp:revision>48</cp:revision>
  <dcterms:created xsi:type="dcterms:W3CDTF">2020-06-18T20:14:39Z</dcterms:created>
  <dcterms:modified xsi:type="dcterms:W3CDTF">2020-07-09T04:19:35Z</dcterms:modified>
</cp:coreProperties>
</file>