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10" r:id="rId2"/>
    <p:sldMasterId id="2147483712" r:id="rId3"/>
  </p:sldMasterIdLst>
  <p:notesMasterIdLst>
    <p:notesMasterId r:id="rId11"/>
  </p:notesMasterIdLst>
  <p:sldIdLst>
    <p:sldId id="258" r:id="rId4"/>
    <p:sldId id="268" r:id="rId5"/>
    <p:sldId id="265" r:id="rId6"/>
    <p:sldId id="266" r:id="rId7"/>
    <p:sldId id="267" r:id="rId8"/>
    <p:sldId id="259" r:id="rId9"/>
    <p:sldId id="262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917"/>
    <a:srgbClr val="F26722"/>
    <a:srgbClr val="646060"/>
    <a:srgbClr val="63C8CC"/>
    <a:srgbClr val="EE688E"/>
    <a:srgbClr val="6EB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 snapToGrid="0">
      <p:cViewPr varScale="1">
        <p:scale>
          <a:sx n="52" d="100"/>
          <a:sy n="52" d="100"/>
        </p:scale>
        <p:origin x="19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FA4D7-03C3-46B4-8B15-B6C611D8C038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04BB5-DC3B-4E64-821B-DF13366E9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5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 txBox="1">
            <a:spLocks noGrp="1"/>
          </p:cNvSpPr>
          <p:nvPr>
            <p:ph type="body" idx="1"/>
          </p:nvPr>
        </p:nvSpPr>
        <p:spPr>
          <a:xfrm>
            <a:off x="695325" y="4446588"/>
            <a:ext cx="5564188" cy="36385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1155700"/>
            <a:ext cx="2338388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82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6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dt" idx="10"/>
          </p:nvPr>
        </p:nvSpPr>
        <p:spPr>
          <a:xfrm>
            <a:off x="471488" y="8475134"/>
            <a:ext cx="154305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ftr" idx="11"/>
          </p:nvPr>
        </p:nvSpPr>
        <p:spPr>
          <a:xfrm>
            <a:off x="2271714" y="8497908"/>
            <a:ext cx="2314575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ldNum" idx="12"/>
          </p:nvPr>
        </p:nvSpPr>
        <p:spPr>
          <a:xfrm>
            <a:off x="4938713" y="1403543"/>
            <a:ext cx="1543050" cy="486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941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8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6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86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2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6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8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8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21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6F990-3E01-45A0-8406-047B0C7B046E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69F97-034B-4C4E-B323-C009F57B5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472645-F4B7-ED40-AC72-60A2ECF14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68583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6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4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32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51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9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8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05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7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5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73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91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1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46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472645-F4B7-ED40-AC72-60A2ECF14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2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68583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9" indent="-171459" algn="l" defTabSz="68583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7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96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14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32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51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9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87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805" indent="-171459" algn="l" defTabSz="68583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37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55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73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91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510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428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46" algn="l" defTabSz="68583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hyperlink" Target="https://www.dropbox.com/sh/534nt5k5z44owhg/AADN8wIoDOw9XZkD6mPLsOFta/Social%20Media?dl=0&amp;lst=&amp;subfolder_nav_tracking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uflIqISQRG2Or1QEqz456vqVb4ZyvU_vN0Bmy2AATQ/edit?usp=sharing" TargetMode="External"/><Relationship Id="rId2" Type="http://schemas.openxmlformats.org/officeDocument/2006/relationships/hyperlink" Target="https://www.fns.usda.gov/snap/state-directory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hyperlink" Target="http://bestpractices.nokidhungry.org/programs/community-eligibility-provision" TargetMode="External"/><Relationship Id="rId4" Type="http://schemas.openxmlformats.org/officeDocument/2006/relationships/hyperlink" Target="https://protectingimmigrantfamilie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bit.ly/2YSnTQ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opbox.com/sh/534nt5k5z44owhg/AADN8wIoDOw9XZkD6mPLsOFta/Social%20Media?dl=0&amp;lst=&amp;subfolder_nav_tracking=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775210" y="1241926"/>
            <a:ext cx="5303520" cy="0"/>
          </a:xfrm>
          <a:prstGeom prst="line">
            <a:avLst/>
          </a:prstGeom>
          <a:ln w="101600">
            <a:solidFill>
              <a:srgbClr val="FDB9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Google Shape;70;p5"/>
          <p:cNvSpPr txBox="1"/>
          <p:nvPr/>
        </p:nvSpPr>
        <p:spPr>
          <a:xfrm>
            <a:off x="405014" y="670122"/>
            <a:ext cx="6043912" cy="103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40324" rIns="80669" bIns="40324" anchor="t" anchorCtr="0">
            <a:spAutoFit/>
          </a:bodyPr>
          <a:lstStyle/>
          <a:p>
            <a:pPr algn="ctr"/>
            <a:r>
              <a:rPr lang="en-US" sz="4400" spc="40" dirty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ea typeface="Arial"/>
                <a:cs typeface="Arial"/>
                <a:sym typeface="Arial"/>
              </a:rPr>
              <a:t>SNAP </a:t>
            </a:r>
            <a:r>
              <a:rPr lang="en-US" sz="4400" spc="40" dirty="0" smtClean="0">
                <a:solidFill>
                  <a:schemeClr val="bg2">
                    <a:lumMod val="25000"/>
                  </a:schemeClr>
                </a:solidFill>
                <a:latin typeface="Gotham Bold" pitchFamily="50" charset="0"/>
                <a:ea typeface="Arial"/>
                <a:cs typeface="Arial"/>
                <a:sym typeface="Arial"/>
              </a:rPr>
              <a:t>OUTREACH</a:t>
            </a:r>
          </a:p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Gotham Bold" pitchFamily="50" charset="0"/>
                <a:ea typeface="Arial"/>
                <a:cs typeface="Arial"/>
                <a:sym typeface="Arial"/>
              </a:rPr>
              <a:t>Resources To Reach Families during the Pandemic</a:t>
            </a:r>
            <a:endParaRPr dirty="0" smtClean="0">
              <a:solidFill>
                <a:schemeClr val="bg1">
                  <a:lumMod val="50000"/>
                </a:schemeClr>
              </a:solidFill>
              <a:latin typeface="Gotham Bold" pitchFamily="50" charset="0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-169999" y="9290310"/>
            <a:ext cx="6365544" cy="81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40324" rIns="80669" bIns="40324" anchor="t" anchorCtr="0">
            <a:spAutoFit/>
          </a:bodyPr>
          <a:lstStyle/>
          <a:p>
            <a:r>
              <a:rPr lang="en-US" sz="15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5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5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5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58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771" y="103996"/>
            <a:ext cx="1314109" cy="62247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5"/>
          <p:cNvSpPr txBox="1"/>
          <p:nvPr/>
        </p:nvSpPr>
        <p:spPr>
          <a:xfrm>
            <a:off x="0" y="2221122"/>
            <a:ext cx="3880437" cy="29637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spcFirstLastPara="1" wrap="square" lIns="484094" tIns="80682" rIns="80669" bIns="80682" anchor="t" anchorCtr="0">
            <a:spAutoFit/>
          </a:bodyPr>
          <a:lstStyle/>
          <a:p>
            <a:pPr lvl="0"/>
            <a:r>
              <a:rPr lang="en-US" sz="1400" b="1" dirty="0">
                <a:solidFill>
                  <a:srgbClr val="F26722"/>
                </a:solidFill>
                <a:latin typeface="Arial"/>
                <a:ea typeface="Arial"/>
                <a:cs typeface="Arial"/>
                <a:sym typeface="Arial"/>
              </a:rPr>
              <a:t>The Supplemental Nutrition Assistance Program </a:t>
            </a: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(SNAP</a:t>
            </a:r>
            <a:r>
              <a:rPr lang="en-US" sz="14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 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one of the most effective ways to </a:t>
            </a:r>
            <a:r>
              <a:rPr lang="en-US" sz="1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kids. </a:t>
            </a:r>
            <a:r>
              <a:rPr lang="en-US" sz="1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average monthly 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benefit, about </a:t>
            </a:r>
            <a:r>
              <a:rPr lang="en-US" sz="1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$125 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 </a:t>
            </a:r>
            <a:r>
              <a:rPr lang="en-US" sz="14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person, </a:t>
            </a:r>
            <a:r>
              <a:rPr lang="en-US" sz="1400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is uploaded to an Electric Benefit Transfer (EBT) card and can be used to purchase food at places like grocery stores and farmers’ markets. </a:t>
            </a:r>
            <a:endParaRPr lang="en-US" sz="1400" dirty="0" smtClean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/>
            <a:endParaRPr lang="en-US" sz="14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lvl="0"/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trusted messengers, schools and community organizations are an important source of information for families.</a:t>
            </a:r>
            <a:endParaRPr sz="14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Google Shape;74;p5"/>
          <p:cNvSpPr txBox="1"/>
          <p:nvPr/>
        </p:nvSpPr>
        <p:spPr>
          <a:xfrm>
            <a:off x="370016" y="5305977"/>
            <a:ext cx="6113908" cy="334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40324" rIns="80669" bIns="40324" anchor="t" anchorCtr="0">
            <a:spAutoFit/>
          </a:bodyPr>
          <a:lstStyle/>
          <a:p>
            <a:pPr algn="ctr">
              <a:lnSpc>
                <a:spcPct val="150000"/>
              </a:lnSpc>
              <a:spcAft>
                <a:spcPts val="529"/>
              </a:spcAft>
            </a:pPr>
            <a:r>
              <a:rPr lang="en-US" sz="2400" dirty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Tools </a:t>
            </a:r>
            <a:r>
              <a:rPr lang="en-US" sz="2400" dirty="0" smtClean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to </a:t>
            </a:r>
            <a:r>
              <a:rPr lang="en-US" sz="2400" dirty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Connect Families </a:t>
            </a:r>
            <a:r>
              <a:rPr lang="en-US" sz="2400" dirty="0" smtClean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to </a:t>
            </a:r>
            <a:r>
              <a:rPr lang="en-US" sz="2400" dirty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SNAP</a:t>
            </a:r>
            <a:endParaRPr sz="2400" dirty="0">
              <a:solidFill>
                <a:srgbClr val="F26722"/>
              </a:solidFill>
              <a:latin typeface="Gotham Bold" pitchFamily="50" charset="0"/>
            </a:endParaRP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following </a:t>
            </a:r>
            <a:r>
              <a:rPr lang="en-US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toolkit includes sample SNAP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outreach </a:t>
            </a:r>
            <a:r>
              <a:rPr lang="en-US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materials in English and Spanish. Please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 free to customize these assets with </a:t>
            </a:r>
            <a:r>
              <a:rPr lang="en-US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details 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specifics that </a:t>
            </a:r>
            <a:r>
              <a:rPr lang="en-US" sz="1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serve your community. </a:t>
            </a:r>
          </a:p>
          <a:p>
            <a:pPr>
              <a:spcAft>
                <a:spcPts val="600"/>
              </a:spcAft>
            </a:pPr>
            <a:endParaRPr lang="en-US" sz="1100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36576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Why SNAP Outreach? + Considerations (p.2)</a:t>
            </a:r>
          </a:p>
          <a:p>
            <a:pPr marL="36576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Language for Flyers, Emails/Letters to Families, and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Robo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-Calls (p.3-4)</a:t>
            </a:r>
          </a:p>
          <a:p>
            <a:pPr marL="36576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Sample Social Media Posts (p.5)</a:t>
            </a:r>
          </a:p>
          <a:p>
            <a:pPr marL="36576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Template Flyers (p.6-7)</a:t>
            </a:r>
          </a:p>
          <a:p>
            <a:pPr marL="36576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for Social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edia Posts (English and Spanish)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Google Shape;76;p5" descr="https://uc6b35209a0061519898a374902e.previews.dropboxusercontent.com/p/thumb/AA2Mkhdh0kT9w6iXzcoRH-HrAOIZuxbzxAiWgqBZvMg_5zny29AXU-DWnjtouvEU330L4ZeK-d0fyfpEaiK1VIOAw3jfhJ0OKdatmGG0PX2_x4Akq_8v2I1oiJiU0TJ3FrGonwYvcC8WdWm9790XTLqEIFzZtGW94l5lO7DPJP0IRHAgjjZRxdhEodgtP2guEElqGGNt5smYNi00hUO3kJYScKq9eXwvDvCXGm4P0XvlK7LeMamCrt1HcpNL7upIUrb9gQzY4DNov6q5e8_LVOPaGTuo7aSC5tf3oE6uqkBptw-_NF5o6H1puE3a2iUryTRmt6eTJKf3DFeGZ7l4qXZCAs999Ugr6MJ_UJbU5BUOhw/p.jpeg?fv_content=true&amp;size_mode=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9889" y="2233218"/>
            <a:ext cx="2389636" cy="1250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5" descr="https://uca9c02e09cf7b714d4650d34cac.previews.dropboxusercontent.com/p/thumb/AA0Y3gnGQecZFJDRXlp4YJKxP34rM5cCwFch7UBtU_h93jUvuYMu8UnnQY2NvneXT-yqv5i0yw-pO2BMIxAa_rP4E24iaIzmF5JAWtALwxA1fu-dMKSHZzTNEXjLuPBKIz4Q2QMUVe3tgRXzfV4p7sDqVCVqQa3lnM3muNdCLgI9EENf2EdAHAytBO4XuLqn0OoaSiqo7vTx3Kg5QiPRk_x4FVCyIFvin2AkBab5ggcGC1tM8mG_trNvXlzzL9f4sQxlDMt4h2k4PQMJ9fb_K67OiVZu9YTO71VI870e3XPnf9DsQxkhNHHSj7HbwJvbr17BzD6ffvhRKx3XfsRkHLifmMvIUm9IVcKgmSUZBBrw6A/p.jpeg?fv_content=true&amp;size_mode=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9889" y="3628269"/>
            <a:ext cx="2389636" cy="1250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147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0;p5"/>
          <p:cNvSpPr txBox="1"/>
          <p:nvPr/>
        </p:nvSpPr>
        <p:spPr>
          <a:xfrm rot="16200000">
            <a:off x="-704533" y="6476913"/>
            <a:ext cx="2815570" cy="389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40324" rIns="80669" bIns="40324" anchor="t" anchorCtr="0">
            <a:spAutoFit/>
          </a:bodyPr>
          <a:lstStyle/>
          <a:p>
            <a:pPr algn="ctr"/>
            <a:r>
              <a:rPr lang="en-US" sz="2000" dirty="0" smtClean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CONSIDERATIONS</a:t>
            </a:r>
            <a:endParaRPr sz="1100" dirty="0" smtClean="0">
              <a:solidFill>
                <a:schemeClr val="bg1">
                  <a:lumMod val="50000"/>
                </a:schemeClr>
              </a:solidFill>
              <a:latin typeface="Gotham Bold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" y="0"/>
            <a:ext cx="91440" cy="9144000"/>
          </a:xfrm>
          <a:prstGeom prst="rect">
            <a:avLst/>
          </a:prstGeom>
          <a:solidFill>
            <a:srgbClr val="63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7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5406750"/>
            <a:ext cx="5179815" cy="252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every state calls it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SNAP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 the name for SNAP in your state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here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 smtClean="0">
              <a:solidFill>
                <a:srgbClr val="40404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Most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states are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accepting SNAP applications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and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over the phone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the flexibilities available in your state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here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40404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Immigrant families may be hesitant to 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enroll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Enrolling in SNAP could have a negative effect </a:t>
            </a:r>
            <a:r>
              <a:rPr lang="en-US" sz="1200" dirty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citizenship applications.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community-facing information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resource, v</a:t>
            </a:r>
            <a:r>
              <a:rPr lang="en-US" sz="1200" dirty="0" smtClean="0">
                <a:solidFill>
                  <a:srgbClr val="40404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isit Protecting Immigrant Families (PIF) at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://protectingimmigrantfamilies.org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647" y="1039241"/>
            <a:ext cx="5890368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&amp; Families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r>
              <a:rPr lang="en-US" sz="1200" i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with SNAP get the food they need to succeed at home and school.</a:t>
            </a:r>
          </a:p>
          <a:p>
            <a:pPr marL="0" lvl="3"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en-US" sz="1200" i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SNAP helps parents afford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groceries,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many newly eligible families may not know they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qualify,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how to sign up. </a:t>
            </a:r>
            <a:endParaRPr lang="en-US" sz="12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>
              <a:spcAft>
                <a:spcPts val="400"/>
              </a:spcAft>
              <a:buClr>
                <a:schemeClr val="dk1"/>
              </a:buClr>
              <a:buSzPts val="1100"/>
            </a:pPr>
            <a:r>
              <a:rPr lang="en-US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School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Students enrolled in SNAP are directly certified for free school meals, which reduces the number of meal applications that schools must process and verify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3">
              <a:buClr>
                <a:schemeClr val="dk1"/>
              </a:buClr>
              <a:buSzPts val="1100"/>
            </a:pP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Classroom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When students consistently get the food they need, it leads to lower rates of chronic absenteeism, stronger test scores, and fewer disruptions caused by behavior or trips to the nurse.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8646" y="3223609"/>
            <a:ext cx="60212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Important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School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 Departments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1200" i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School Nutrition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 in SNAP are automatically certified for free school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meals. That means fewer school meals applications to process, and fewer unpaid meal charges.</a:t>
            </a:r>
          </a:p>
          <a:p>
            <a:r>
              <a:rPr lang="en-US" sz="1200" i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i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Design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When SNAP reaches more of the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need it, it improves a school’s ability to operate summer and afterschool meal programs and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adopt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Community Eligibility Provision (CEP), which enables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  <a:r>
              <a:rPr lang="en-US" sz="1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serve meals to all students at no cost to families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Learn more about CEP.</a:t>
            </a:r>
            <a:endParaRPr lang="en-US" sz="1200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647" y="476955"/>
            <a:ext cx="634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26722"/>
                </a:solidFill>
                <a:latin typeface="Gotham Bold" pitchFamily="50" charset="0"/>
              </a:rPr>
              <a:t>Why is SNAP Outreach Important?</a:t>
            </a:r>
            <a:endParaRPr lang="en-US" sz="2400" dirty="0">
              <a:solidFill>
                <a:srgbClr val="F26722"/>
              </a:solidFill>
              <a:latin typeface="Gotham Bold" pitchFamily="50" charset="0"/>
            </a:endParaRPr>
          </a:p>
        </p:txBody>
      </p:sp>
      <p:pic>
        <p:nvPicPr>
          <p:cNvPr id="12" name="Google Shape;72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5536" y="8370602"/>
            <a:ext cx="1314109" cy="622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27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5"/>
          <p:cNvSpPr txBox="1"/>
          <p:nvPr/>
        </p:nvSpPr>
        <p:spPr>
          <a:xfrm>
            <a:off x="627313" y="257306"/>
            <a:ext cx="5721806" cy="72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40324" rIns="80669" bIns="40324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Sample Outreach Messages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otham Bold" pitchFamily="50" charset="0"/>
                <a:ea typeface="Arial"/>
                <a:cs typeface="Arial"/>
                <a:sym typeface="Arial"/>
              </a:rPr>
              <a:t>for English-Speaking Families in your Community</a:t>
            </a:r>
            <a:endParaRPr sz="1400" dirty="0" smtClean="0">
              <a:solidFill>
                <a:schemeClr val="bg1">
                  <a:lumMod val="50000"/>
                </a:schemeClr>
              </a:solidFill>
              <a:latin typeface="Gotham Bold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103" y="1225528"/>
            <a:ext cx="584301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 Letter to Families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Dear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Families,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 you know, the coronavirus has caused a catastrophic economic crisis as well as a health one. This pandemic continues to impact families in our district in many ways, including layoffs, income changes and financial strain. 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If you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assistance with food, you may be eligible for a benefit through the Supplemental Nutrition Assistance Program (SNAP). SNAP provides a monthly benefit on an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Electronic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Benefit Transfer (EBT) card that can be used to buy food at grocery stores, farmers’ markets, and any food store posting the USDA sign “EBT Accepted.” 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card is mailed to your house and benefits are uploaded each month directly on the card. 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On average, families receive $246 per month to purchase food.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or want more information, please visit our website at [INSERT DISTRICT WEBSITE] or call [INSERT PHONE NUMBER]. </a:t>
            </a:r>
            <a:endParaRPr lang="en-US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safe, healthy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[INSERT MONTH OR SEASON].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Robocall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Script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Hello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this is [NAME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OF SUPERINTENDENT OR PRINCIPAL OF SCHOOL].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The coronavirus created an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crisis and a health crisis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 our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community. This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pandemic continues to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families in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our district in many ways, but there are programs that can help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may be eligible for SNAP, a program that helps you buy food for your family, especially if you’ve recently lost income. You can apply for SNAP at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[LINK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STATE SNAP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APPLICATION].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summer, you can also pick up free meals for kids [details about meals program].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or want more information, please visit our website at [INSERT DISTRICT WEBSITE] or call [INSERT PHONE NUMBER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7" name="Google Shape;7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53391" y="8343188"/>
            <a:ext cx="1314109" cy="62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-144" y="0"/>
            <a:ext cx="92202" cy="9144000"/>
            <a:chOff x="-144" y="0"/>
            <a:chExt cx="92202" cy="9144000"/>
          </a:xfrm>
        </p:grpSpPr>
        <p:sp>
          <p:nvSpPr>
            <p:cNvPr id="9" name="Rectangle 8"/>
            <p:cNvSpPr/>
            <p:nvPr/>
          </p:nvSpPr>
          <p:spPr>
            <a:xfrm>
              <a:off x="618" y="0"/>
              <a:ext cx="91440" cy="9144000"/>
            </a:xfrm>
            <a:prstGeom prst="rect">
              <a:avLst/>
            </a:prstGeom>
            <a:solidFill>
              <a:srgbClr val="63C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-144" y="0"/>
              <a:ext cx="91440" cy="2197100"/>
            </a:xfrm>
            <a:prstGeom prst="rect">
              <a:avLst/>
            </a:prstGeom>
            <a:solidFill>
              <a:srgbClr val="FDB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" y="2197100"/>
              <a:ext cx="91440" cy="2197100"/>
            </a:xfrm>
            <a:prstGeom prst="rect">
              <a:avLst/>
            </a:prstGeom>
            <a:solidFill>
              <a:srgbClr val="F26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9752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0;p5"/>
          <p:cNvSpPr txBox="1"/>
          <p:nvPr/>
        </p:nvSpPr>
        <p:spPr>
          <a:xfrm>
            <a:off x="627313" y="257306"/>
            <a:ext cx="5600596" cy="756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40324" rIns="80669" bIns="40324" anchor="t" anchorCtr="0">
            <a:spAutoFit/>
          </a:bodyPr>
          <a:lstStyle/>
          <a:p>
            <a:pPr algn="ctr"/>
            <a:r>
              <a:rPr lang="en-US" sz="2800" dirty="0" smtClean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Sample Language: Spanish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otham Bold" pitchFamily="50" charset="0"/>
                <a:ea typeface="Arial"/>
                <a:cs typeface="Arial"/>
                <a:sym typeface="Arial"/>
              </a:rPr>
              <a:t>for SNAP Outreach to Families in your Community</a:t>
            </a:r>
            <a:endParaRPr sz="1400" dirty="0" smtClean="0">
              <a:solidFill>
                <a:schemeClr val="bg1">
                  <a:lumMod val="50000"/>
                </a:schemeClr>
              </a:solidFill>
              <a:latin typeface="Gotham Bold" pitchFamily="50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6103" y="1222494"/>
            <a:ext cx="5843016" cy="721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SNAP Outreach Flyer</a:t>
            </a:r>
          </a:p>
          <a:p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[NAME OF SCHOOL DISTRICT],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sabemos que este es un momento difícil para las familias. Si su familia ha perdido ingresos recientemente debido a la COVID-19, SNAP puede ayudarlos. SNAP es un programa creado para complementar los presupuestos alimentarios de las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familias. </a:t>
            </a:r>
          </a:p>
          <a:p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solicitarlo, visite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WEBSITE]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o llame al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[PHONE NUMBER].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Email or Letter to Families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Queridas Familias,</a:t>
            </a:r>
          </a:p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Les escribimos para informarlos sobre un programa que podría beneficiarlos a ustedes y a sus hijos.</a:t>
            </a:r>
          </a:p>
          <a:p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¿Se han reducido los ingresos en su familia recientemente debido a la COVID-19? Si es así, puede que califique para recibir ayuda con su presupuesto alimentario por medio del Programa de Asistencia Nutricional Alimentaria (SNAP). Con SNAP puede comprar más alimentos saludables para su familia y estirar su presupuesto para comida. </a:t>
            </a:r>
          </a:p>
          <a:p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Los beneficios de SNAP se distribuyen mensualmente mediante una tarjeta de transferencia electrónica de beneficios (</a:t>
            </a:r>
            <a:r>
              <a:rPr lang="es-ES" sz="105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050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Transfer, EBT) que le envían a su casa. Los depósitos mensuales se añaden directamente a la tarjeta. La tarjeta SNAP EBT se usa como una tarjeta de débito y se acepta en supermercados, la mayoría de las tiendas y en muchos mercados de agricultores, o en los puntos de venta donde vea el letrero de USDA que diga “se acepta EBT” (EBT </a:t>
            </a:r>
            <a:r>
              <a:rPr lang="es-ES" sz="1050" dirty="0" err="1"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Para solicitar SNAP, visite WEBSITE o llame al XXX-XXX-XXXX. Tenga un verano seguro y saludable.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Robocall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Script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Hola! Me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llamo [NAME] y soy [POSITION/TITLE] de su escuela. </a:t>
            </a:r>
            <a:endParaRPr lang="es-E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Llamo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para informarlos sobre un programa que podría beneficiarlos a ustedes, a sus hijos y a su escuela. </a:t>
            </a:r>
            <a:endParaRPr lang="es-E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Programa de Asistencia Nutricional Alimentaria o SNAP hace que sea más fácil para las familias comprar comida y podría ser una opción para ustedes si han perdido ingresos recientemente. </a:t>
            </a:r>
            <a:endParaRPr lang="es-ES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recibir más información sobre SNAP y para solicitarlo, visite WEBSITE o llame al XXX-XXX-XXXX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Tenga un verano seguro y saludable.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7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53391" y="8343188"/>
            <a:ext cx="1314109" cy="62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Group 13"/>
          <p:cNvGrpSpPr/>
          <p:nvPr/>
        </p:nvGrpSpPr>
        <p:grpSpPr>
          <a:xfrm>
            <a:off x="-144" y="0"/>
            <a:ext cx="92202" cy="9144000"/>
            <a:chOff x="-144" y="0"/>
            <a:chExt cx="92202" cy="9144000"/>
          </a:xfrm>
        </p:grpSpPr>
        <p:sp>
          <p:nvSpPr>
            <p:cNvPr id="15" name="Rectangle 14"/>
            <p:cNvSpPr/>
            <p:nvPr/>
          </p:nvSpPr>
          <p:spPr>
            <a:xfrm>
              <a:off x="618" y="0"/>
              <a:ext cx="91440" cy="9144000"/>
            </a:xfrm>
            <a:prstGeom prst="rect">
              <a:avLst/>
            </a:prstGeom>
            <a:solidFill>
              <a:srgbClr val="FDB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-144" y="0"/>
              <a:ext cx="91440" cy="2197100"/>
            </a:xfrm>
            <a:prstGeom prst="rect">
              <a:avLst/>
            </a:prstGeom>
            <a:solidFill>
              <a:srgbClr val="F267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8" y="2197100"/>
              <a:ext cx="91440" cy="2197100"/>
            </a:xfrm>
            <a:prstGeom prst="rect">
              <a:avLst/>
            </a:prstGeom>
            <a:solidFill>
              <a:srgbClr val="63C8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71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76349" y="704939"/>
            <a:ext cx="520065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sz="1400" b="1" dirty="0" smtClean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you’ve lost your job due to #COVID19 and need help putting food on the table for your kids, you’re not alone. Learn more about how SNAP can help your family: </a:t>
            </a:r>
            <a:r>
              <a:rPr lang="en-U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bit.ly/2YSnTQ8</a:t>
            </a:r>
            <a:endParaRPr lang="en-US" sz="1250" dirty="0" smtClean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50" dirty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unemployment </a:t>
            </a:r>
            <a:r>
              <a:rPr lang="en-U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grown due to #COVID19, many families need help putting food on the table. Learn more about eligibility for SNAP and how to apply here: </a:t>
            </a:r>
            <a:r>
              <a:rPr lang="en-U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bit.ly/2YSnTQ8</a:t>
            </a:r>
            <a:endParaRPr lang="en-US" sz="1250" dirty="0" smtClean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50" dirty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income has changed due to #COVID19, SNAP can help with groceries. Learn more here: </a:t>
            </a:r>
            <a:r>
              <a:rPr lang="en-U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bit.ly/2YSnTQ8</a:t>
            </a:r>
            <a:endParaRPr lang="en-US" sz="1250" dirty="0" smtClean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50" b="0" i="0" dirty="0" smtClean="0">
              <a:solidFill>
                <a:srgbClr val="1A0B0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</a:rPr>
              <a:t>#COVID19 has caused an economic crisis as well as a health one. If you’ve been affected and need assistance with food, you can apply for SNAP to help buy groceries to feed your family. Learn more here: </a:t>
            </a:r>
            <a:r>
              <a:rPr lang="en-US" sz="12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125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bit.ly/2YSnTQ8</a:t>
            </a:r>
            <a:endParaRPr lang="en-US" sz="1250" b="0" i="0" dirty="0">
              <a:solidFill>
                <a:srgbClr val="1A0B0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70;p5"/>
          <p:cNvSpPr txBox="1"/>
          <p:nvPr/>
        </p:nvSpPr>
        <p:spPr>
          <a:xfrm rot="16200000">
            <a:off x="-1367904" y="2408552"/>
            <a:ext cx="4104215" cy="696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40324" rIns="80669" bIns="40324" anchor="t" anchorCtr="0">
            <a:spAutoFit/>
          </a:bodyPr>
          <a:lstStyle/>
          <a:p>
            <a:pPr algn="ctr"/>
            <a:r>
              <a:rPr lang="en-US" sz="4000" dirty="0" smtClean="0">
                <a:solidFill>
                  <a:srgbClr val="F26722"/>
                </a:solidFill>
                <a:latin typeface="Gotham Bold" pitchFamily="50" charset="0"/>
                <a:ea typeface="Arial"/>
                <a:cs typeface="Arial"/>
                <a:sym typeface="Arial"/>
              </a:rPr>
              <a:t>SOCIAL MEDIA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6349" y="4073585"/>
            <a:ext cx="52006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endParaRPr lang="es-ES" b="1" dirty="0" smtClean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s-E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perdido su trabajo debido al #COVID19 y necesita ayuda para poner comida en la mesa para sus hijos, no está solo. Obtenga más información sobre cómo SNAP puede ayudar aquí: </a:t>
            </a:r>
            <a:r>
              <a:rPr lang="es-E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s-E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bit.ly/2YSnTQ8</a:t>
            </a:r>
            <a:endParaRPr lang="es-ES" sz="1250" dirty="0" smtClean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50" dirty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medida que aumenta el desempleo debido al #COVID19, muchas familias necesitan ayuda para poner comida en la mesa. Obtenga información sobre si cumple los requisitos para obtener SNAP y cómo solicitarlo aquí: </a:t>
            </a:r>
            <a:r>
              <a:rPr lang="es-E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s-E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bit.ly/2YSnTQ8</a:t>
            </a:r>
            <a:endParaRPr lang="es-ES" sz="1250" dirty="0" smtClean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50" dirty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sus ingresos han cambiado debido al #COVID19, SNAP le puede proporcionar ayuda para obtener los alimentos que su familia necesita. Obtenga más información aquí: </a:t>
            </a:r>
            <a:r>
              <a:rPr lang="es-E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s-E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bit.ly/2YSnTQ8</a:t>
            </a:r>
            <a:endParaRPr lang="es-ES" sz="1250" dirty="0" smtClean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250" dirty="0">
              <a:solidFill>
                <a:srgbClr val="1A0B0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#COVID19 ha ocasionado tanto una crisis económica como de salud. Si ha sido afectado y necesita ayuda con alimentos, puede solicitar SNAP para ayudarle a comprar la comida para su familia. Obtenga más información aquí: </a:t>
            </a:r>
            <a:r>
              <a:rPr lang="es-ES" sz="1250" dirty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s-ES" sz="1250" dirty="0" smtClean="0">
                <a:solidFill>
                  <a:srgbClr val="1A0B0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bit.ly/2YSnTQ8</a:t>
            </a:r>
            <a:endParaRPr lang="es-ES" sz="1250" b="0" i="0" dirty="0">
              <a:solidFill>
                <a:srgbClr val="1A0B0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oogle Shape;7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3391" y="8343188"/>
            <a:ext cx="1314109" cy="6224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08000" y="8343188"/>
            <a:ext cx="4711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Graphics to use in social media posts (English and Spanish) can be found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00101" y="8243928"/>
            <a:ext cx="3159099" cy="0"/>
          </a:xfrm>
          <a:prstGeom prst="line">
            <a:avLst/>
          </a:prstGeom>
          <a:ln w="19050">
            <a:solidFill>
              <a:srgbClr val="6EBD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18" y="0"/>
            <a:ext cx="91440" cy="9144000"/>
          </a:xfrm>
          <a:prstGeom prst="rect">
            <a:avLst/>
          </a:prstGeom>
          <a:solidFill>
            <a:srgbClr val="63C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DB9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768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4D45D8A-5B4E-F046-B5FB-C37F0888E76C}"/>
              </a:ext>
            </a:extLst>
          </p:cNvPr>
          <p:cNvSpPr txBox="1"/>
          <p:nvPr/>
        </p:nvSpPr>
        <p:spPr>
          <a:xfrm>
            <a:off x="733475" y="3854202"/>
            <a:ext cx="5391049" cy="8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505"/>
            <a:r>
              <a:rPr lang="en-US" sz="2294" b="1" dirty="0">
                <a:solidFill>
                  <a:srgbClr val="F26722"/>
                </a:solidFill>
                <a:latin typeface="Arial" panose="020B0604020202020204"/>
              </a:rPr>
              <a:t>Insert Custom Text</a:t>
            </a:r>
          </a:p>
          <a:p>
            <a:pPr algn="ctr" defTabSz="449505"/>
            <a:r>
              <a:rPr lang="en-US" sz="1588" b="1" dirty="0">
                <a:solidFill>
                  <a:srgbClr val="615C58"/>
                </a:solidFill>
                <a:latin typeface="Arial" panose="020B0604020202020204"/>
              </a:rPr>
              <a:t>Insert Custom Text</a:t>
            </a:r>
          </a:p>
          <a:p>
            <a:pPr algn="ctr" defTabSz="449505">
              <a:lnSpc>
                <a:spcPts val="1412"/>
              </a:lnSpc>
            </a:pPr>
            <a:r>
              <a:rPr lang="en-US" sz="1100" dirty="0" smtClean="0">
                <a:solidFill>
                  <a:srgbClr val="615C58"/>
                </a:solidFill>
              </a:rPr>
              <a:t>Insert Custom Text</a:t>
            </a:r>
            <a:endParaRPr lang="en-US" sz="1100" dirty="0">
              <a:solidFill>
                <a:srgbClr val="615C58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249E5-E08E-5A41-83B6-11AA02591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125" y="8182710"/>
            <a:ext cx="1588434" cy="5956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A4A6343-F655-D647-A526-F5F610F61A3B}"/>
              </a:ext>
            </a:extLst>
          </p:cNvPr>
          <p:cNvCxnSpPr>
            <a:cxnSpLocks/>
          </p:cNvCxnSpPr>
          <p:nvPr/>
        </p:nvCxnSpPr>
        <p:spPr>
          <a:xfrm>
            <a:off x="3340100" y="8212859"/>
            <a:ext cx="0" cy="54052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112B262-576E-A14E-BD31-A15F0BD18A91}"/>
              </a:ext>
            </a:extLst>
          </p:cNvPr>
          <p:cNvGrpSpPr/>
          <p:nvPr/>
        </p:nvGrpSpPr>
        <p:grpSpPr>
          <a:xfrm>
            <a:off x="1818137" y="8182710"/>
            <a:ext cx="1271359" cy="570672"/>
            <a:chOff x="2161308" y="8768701"/>
            <a:chExt cx="1440874" cy="6467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63C86E-1894-4B47-944C-4F6216EAB22A}"/>
                </a:ext>
              </a:extLst>
            </p:cNvPr>
            <p:cNvSpPr/>
            <p:nvPr/>
          </p:nvSpPr>
          <p:spPr>
            <a:xfrm>
              <a:off x="2161309" y="8768701"/>
              <a:ext cx="1440873" cy="64676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05"/>
              <a:endParaRPr lang="en-US" sz="1765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060CBD-44D3-3741-9053-F3A75E8AEFF1}"/>
                </a:ext>
              </a:extLst>
            </p:cNvPr>
            <p:cNvSpPr txBox="1"/>
            <p:nvPr/>
          </p:nvSpPr>
          <p:spPr>
            <a:xfrm>
              <a:off x="2161308" y="8875410"/>
              <a:ext cx="1440873" cy="4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9505"/>
              <a:r>
                <a:rPr lang="en-US" sz="1059" dirty="0">
                  <a:solidFill>
                    <a:srgbClr val="343433"/>
                  </a:solidFill>
                  <a:latin typeface="Arial" panose="020B0604020202020204"/>
                </a:rPr>
                <a:t>REPLACE WITH </a:t>
              </a:r>
              <a:r>
                <a:rPr lang="en-US" sz="1059" dirty="0" smtClean="0">
                  <a:solidFill>
                    <a:srgbClr val="343433"/>
                  </a:solidFill>
                  <a:latin typeface="Arial" panose="020B0604020202020204"/>
                </a:rPr>
                <a:t>YOUR </a:t>
              </a:r>
              <a:r>
                <a:rPr lang="en-US" sz="1059" dirty="0">
                  <a:solidFill>
                    <a:srgbClr val="343433"/>
                  </a:solidFill>
                  <a:latin typeface="Arial" panose="020B0604020202020204"/>
                </a:rPr>
                <a:t>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25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FE4055-310D-0344-93BA-D0BAEFBEB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675" y="8265260"/>
            <a:ext cx="1588434" cy="5956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47C4B3B-49D3-174D-9BAC-5D49A0482EE8}"/>
              </a:ext>
            </a:extLst>
          </p:cNvPr>
          <p:cNvCxnSpPr>
            <a:cxnSpLocks/>
          </p:cNvCxnSpPr>
          <p:nvPr/>
        </p:nvCxnSpPr>
        <p:spPr>
          <a:xfrm>
            <a:off x="3422650" y="8295409"/>
            <a:ext cx="0" cy="54052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E0C35AB-B194-2240-B9FC-5C0600BE0708}"/>
              </a:ext>
            </a:extLst>
          </p:cNvPr>
          <p:cNvGrpSpPr/>
          <p:nvPr/>
        </p:nvGrpSpPr>
        <p:grpSpPr>
          <a:xfrm>
            <a:off x="1900687" y="8265260"/>
            <a:ext cx="1271359" cy="570672"/>
            <a:chOff x="2161308" y="8768701"/>
            <a:chExt cx="1440874" cy="64676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ABCDAB8-CB2A-5D4A-8056-0DEF43E3CAD6}"/>
                </a:ext>
              </a:extLst>
            </p:cNvPr>
            <p:cNvSpPr/>
            <p:nvPr/>
          </p:nvSpPr>
          <p:spPr>
            <a:xfrm>
              <a:off x="2161309" y="8768701"/>
              <a:ext cx="1440873" cy="64676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49505"/>
              <a:endParaRPr lang="en-US" sz="1765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4074C2-AC23-1446-BCE8-F429A5EBC2A8}"/>
                </a:ext>
              </a:extLst>
            </p:cNvPr>
            <p:cNvSpPr txBox="1"/>
            <p:nvPr/>
          </p:nvSpPr>
          <p:spPr>
            <a:xfrm>
              <a:off x="2161308" y="8875410"/>
              <a:ext cx="1440873" cy="47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49505"/>
              <a:r>
                <a:rPr lang="en-US" sz="1059" dirty="0">
                  <a:solidFill>
                    <a:srgbClr val="343433"/>
                  </a:solidFill>
                  <a:latin typeface="Arial" panose="020B0604020202020204"/>
                </a:rPr>
                <a:t>REPLACE WITH </a:t>
              </a:r>
              <a:r>
                <a:rPr lang="en-US" sz="1059" dirty="0" smtClean="0">
                  <a:solidFill>
                    <a:srgbClr val="343433"/>
                  </a:solidFill>
                  <a:latin typeface="Arial" panose="020B0604020202020204"/>
                </a:rPr>
                <a:t>YOUR </a:t>
              </a:r>
              <a:r>
                <a:rPr lang="en-US" sz="1059" dirty="0">
                  <a:solidFill>
                    <a:srgbClr val="343433"/>
                  </a:solidFill>
                  <a:latin typeface="Arial" panose="020B0604020202020204"/>
                </a:rPr>
                <a:t>LOGO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D45D8A-5B4E-F046-B5FB-C37F0888E76C}"/>
              </a:ext>
            </a:extLst>
          </p:cNvPr>
          <p:cNvSpPr txBox="1"/>
          <p:nvPr/>
        </p:nvSpPr>
        <p:spPr>
          <a:xfrm>
            <a:off x="733475" y="3854202"/>
            <a:ext cx="5391049" cy="8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9505"/>
            <a:r>
              <a:rPr lang="en-US" sz="2294" b="1" dirty="0">
                <a:solidFill>
                  <a:srgbClr val="F26722"/>
                </a:solidFill>
                <a:latin typeface="Arial" panose="020B0604020202020204"/>
              </a:rPr>
              <a:t>Insert Custom Text</a:t>
            </a:r>
          </a:p>
          <a:p>
            <a:pPr algn="ctr" defTabSz="449505"/>
            <a:r>
              <a:rPr lang="en-US" sz="1588" b="1" dirty="0">
                <a:solidFill>
                  <a:srgbClr val="615C58"/>
                </a:solidFill>
                <a:latin typeface="Arial" panose="020B0604020202020204"/>
              </a:rPr>
              <a:t>Insert Custom Text</a:t>
            </a:r>
          </a:p>
          <a:p>
            <a:pPr algn="ctr" defTabSz="449505">
              <a:lnSpc>
                <a:spcPts val="1412"/>
              </a:lnSpc>
            </a:pPr>
            <a:r>
              <a:rPr lang="en-US" sz="1100" dirty="0" smtClean="0">
                <a:solidFill>
                  <a:srgbClr val="615C58"/>
                </a:solidFill>
              </a:rPr>
              <a:t>Insert Custom Text</a:t>
            </a:r>
            <a:endParaRPr lang="en-US" sz="1100" dirty="0">
              <a:solidFill>
                <a:srgbClr val="615C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97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KH_Theme1">
  <a:themeElements>
    <a:clrScheme name="NKH Colors 2018">
      <a:dk1>
        <a:srgbClr val="343433"/>
      </a:dk1>
      <a:lt1>
        <a:srgbClr val="FFFFFF"/>
      </a:lt1>
      <a:dk2>
        <a:srgbClr val="615C58"/>
      </a:dk2>
      <a:lt2>
        <a:srgbClr val="E7E6E6"/>
      </a:lt2>
      <a:accent1>
        <a:srgbClr val="F26722"/>
      </a:accent1>
      <a:accent2>
        <a:srgbClr val="63C8CC"/>
      </a:accent2>
      <a:accent3>
        <a:srgbClr val="A39C92"/>
      </a:accent3>
      <a:accent4>
        <a:srgbClr val="FDB917"/>
      </a:accent4>
      <a:accent5>
        <a:srgbClr val="6EBD44"/>
      </a:accent5>
      <a:accent6>
        <a:srgbClr val="EE688E"/>
      </a:accent6>
      <a:hlink>
        <a:srgbClr val="F26722"/>
      </a:hlink>
      <a:folHlink>
        <a:srgbClr val="F2672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KH_Theme1" id="{198FB695-B5F8-C543-B2B5-304CCD0DC2D8}" vid="{9C9B2339-59F3-F94E-8440-61FAF9B2DC23}"/>
    </a:ext>
  </a:extLst>
</a:theme>
</file>

<file path=ppt/theme/theme3.xml><?xml version="1.0" encoding="utf-8"?>
<a:theme xmlns:a="http://schemas.openxmlformats.org/drawingml/2006/main" name="1_NKH_Theme1">
  <a:themeElements>
    <a:clrScheme name="NKH Colors 2018">
      <a:dk1>
        <a:srgbClr val="343433"/>
      </a:dk1>
      <a:lt1>
        <a:srgbClr val="FFFFFF"/>
      </a:lt1>
      <a:dk2>
        <a:srgbClr val="615C58"/>
      </a:dk2>
      <a:lt2>
        <a:srgbClr val="E7E6E6"/>
      </a:lt2>
      <a:accent1>
        <a:srgbClr val="F26722"/>
      </a:accent1>
      <a:accent2>
        <a:srgbClr val="63C8CC"/>
      </a:accent2>
      <a:accent3>
        <a:srgbClr val="A39C92"/>
      </a:accent3>
      <a:accent4>
        <a:srgbClr val="FDB917"/>
      </a:accent4>
      <a:accent5>
        <a:srgbClr val="6EBD44"/>
      </a:accent5>
      <a:accent6>
        <a:srgbClr val="EE688E"/>
      </a:accent6>
      <a:hlink>
        <a:srgbClr val="F26722"/>
      </a:hlink>
      <a:folHlink>
        <a:srgbClr val="F2672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KH_Theme1" id="{198FB695-B5F8-C543-B2B5-304CCD0DC2D8}" vid="{9C9B2339-59F3-F94E-8440-61FAF9B2DC2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6829</TotalTime>
  <Words>1499</Words>
  <Application>Microsoft Office PowerPoint</Application>
  <PresentationFormat>Letter Paper (8.5x11 in)</PresentationFormat>
  <Paragraphs>100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Gotham Bold</vt:lpstr>
      <vt:lpstr>Times New Roman</vt:lpstr>
      <vt:lpstr>Office Theme</vt:lpstr>
      <vt:lpstr>NKH_Theme1</vt:lpstr>
      <vt:lpstr>1_NKH_Theme1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Share Our Strength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Pia, Emily</dc:creator>
  <cp:lastModifiedBy>Pia, Emily</cp:lastModifiedBy>
  <cp:revision>40</cp:revision>
  <dcterms:created xsi:type="dcterms:W3CDTF">2020-06-18T20:14:39Z</dcterms:created>
  <dcterms:modified xsi:type="dcterms:W3CDTF">2020-10-08T14:08:43Z</dcterms:modified>
</cp:coreProperties>
</file>